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1" r:id="rId1"/>
    <p:sldMasterId id="2147483929" r:id="rId2"/>
  </p:sldMasterIdLst>
  <p:notesMasterIdLst>
    <p:notesMasterId r:id="rId22"/>
  </p:notesMasterIdLst>
  <p:sldIdLst>
    <p:sldId id="383" r:id="rId3"/>
    <p:sldId id="267" r:id="rId4"/>
    <p:sldId id="385" r:id="rId5"/>
    <p:sldId id="270" r:id="rId6"/>
    <p:sldId id="386" r:id="rId7"/>
    <p:sldId id="269" r:id="rId8"/>
    <p:sldId id="389" r:id="rId9"/>
    <p:sldId id="390" r:id="rId10"/>
    <p:sldId id="392" r:id="rId11"/>
    <p:sldId id="394" r:id="rId12"/>
    <p:sldId id="396" r:id="rId13"/>
    <p:sldId id="397" r:id="rId14"/>
    <p:sldId id="398" r:id="rId15"/>
    <p:sldId id="399" r:id="rId16"/>
    <p:sldId id="400" r:id="rId17"/>
    <p:sldId id="401" r:id="rId18"/>
    <p:sldId id="402" r:id="rId19"/>
    <p:sldId id="403" r:id="rId20"/>
    <p:sldId id="35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1A0"/>
    <a:srgbClr val="6D8700"/>
    <a:srgbClr val="9DB300"/>
    <a:srgbClr val="BAC600"/>
    <a:srgbClr val="C8D741"/>
    <a:srgbClr val="D8E46B"/>
    <a:srgbClr val="FFE600"/>
    <a:srgbClr val="00339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2" autoAdjust="0"/>
    <p:restoredTop sz="94724" autoAdjust="0"/>
  </p:normalViewPr>
  <p:slideViewPr>
    <p:cSldViewPr snapToGrid="0">
      <p:cViewPr>
        <p:scale>
          <a:sx n="77" d="100"/>
          <a:sy n="77" d="100"/>
        </p:scale>
        <p:origin x="-492" y="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-13710"/>
    </p:cViewPr>
  </p:sorterViewPr>
  <p:notesViewPr>
    <p:cSldViewPr snapToGrid="0">
      <p:cViewPr varScale="1">
        <p:scale>
          <a:sx n="62" d="100"/>
          <a:sy n="62" d="100"/>
        </p:scale>
        <p:origin x="230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F2DF9-0B29-49D1-98DA-503EE88DD784}" type="datetimeFigureOut">
              <a:rPr lang="en-US" smtClean="0"/>
              <a:pPr/>
              <a:t>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B26C3-48BB-42FB-9D38-AA3B882266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9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use this title animation slide with a new image simply 1) move the top semi-transparent shape</a:t>
            </a:r>
            <a:r>
              <a:rPr lang="en-US" baseline="0" dirty="0"/>
              <a:t> </a:t>
            </a:r>
            <a:r>
              <a:rPr lang="en-US" dirty="0"/>
              <a:t>to the side, 2) delete placeholder image,</a:t>
            </a:r>
            <a:r>
              <a:rPr lang="en-US" baseline="0" dirty="0"/>
              <a:t> </a:t>
            </a:r>
            <a:br>
              <a:rPr lang="en-US" baseline="0" dirty="0"/>
            </a:br>
            <a:r>
              <a:rPr lang="en-US" baseline="0" dirty="0"/>
              <a:t>3) click on the picture icon to add a new picture, 4) </a:t>
            </a:r>
            <a:r>
              <a:rPr lang="en-US" dirty="0"/>
              <a:t>Move semi-transparent shape back to original position, 5) Update text on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36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xmlns="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xmlns="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xmlns="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118B47-EF0D-8A46-86C4-3F68D3BB9F7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B26C3-48BB-42FB-9D38-AA3B8822663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5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B26C3-48BB-42FB-9D38-AA3B8822663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8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8FD3F-8E9E-4ED3-8AD1-CF91E978C9B0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6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1512-0864-48B3-9F9A-435C3654C11D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58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21456-D0DA-4D4D-B028-589B043BBE8A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0402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45635-CF16-45DE-B3D4-E37275B18809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38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5813-46A3-4BA4-88C1-FF6A0DA0C112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180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1A4D-934D-4764-BA57-13D0527FF75F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44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032E-9BA4-4665-913B-AC183D98B617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51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7969-7251-4986-81B2-A527143A0C82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89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39740" y="0"/>
            <a:ext cx="12192000" cy="6858000"/>
          </a:xfrm>
        </p:spPr>
        <p:txBody>
          <a:bodyPr lIns="91440">
            <a:noAutofit/>
          </a:bodyPr>
          <a:lstStyle>
            <a:lvl1pPr algn="ctr">
              <a:defRPr/>
            </a:lvl1pPr>
          </a:lstStyle>
          <a:p>
            <a:r>
              <a:rPr lang="en-US" baseline="0" dirty="0"/>
              <a:t>Click icon to add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1403495"/>
          </a:xfrm>
          <a:prstGeom prst="rect">
            <a:avLst/>
          </a:prstGeom>
        </p:spPr>
        <p:txBody>
          <a:bodyPr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757130"/>
          </a:xfrm>
        </p:spPr>
        <p:txBody>
          <a:bodyPr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181030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5E6520E-2CCF-A84A-B040-7E32639469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EC5C60C-DA96-9941-8768-7A13FD301352}"/>
              </a:ext>
            </a:extLst>
          </p:cNvPr>
          <p:cNvSpPr/>
          <p:nvPr userDrawn="1"/>
        </p:nvSpPr>
        <p:spPr>
          <a:xfrm>
            <a:off x="3351213" y="700088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48EF677-8D00-E24F-94C5-F01E3BF9186F}"/>
              </a:ext>
            </a:extLst>
          </p:cNvPr>
          <p:cNvGrpSpPr/>
          <p:nvPr userDrawn="1"/>
        </p:nvGrpSpPr>
        <p:grpSpPr>
          <a:xfrm>
            <a:off x="5703147" y="3346450"/>
            <a:ext cx="785707" cy="192088"/>
            <a:chOff x="5696373" y="3346450"/>
            <a:chExt cx="785707" cy="19208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87D127DC-5439-7542-9F22-AB75514DF8A2}"/>
                </a:ext>
              </a:extLst>
            </p:cNvPr>
            <p:cNvSpPr/>
            <p:nvPr userDrawn="1"/>
          </p:nvSpPr>
          <p:spPr>
            <a:xfrm>
              <a:off x="5994135" y="3346450"/>
              <a:ext cx="19103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255F9312-4008-4345-B887-EE3FEA6CFEAE}"/>
                </a:ext>
              </a:extLst>
            </p:cNvPr>
            <p:cNvSpPr/>
            <p:nvPr userDrawn="1"/>
          </p:nvSpPr>
          <p:spPr>
            <a:xfrm>
              <a:off x="6288088" y="3346450"/>
              <a:ext cx="193992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9CB9E724-D0EE-C746-8056-C90723D0ECBA}"/>
                </a:ext>
              </a:extLst>
            </p:cNvPr>
            <p:cNvSpPr/>
            <p:nvPr userDrawn="1"/>
          </p:nvSpPr>
          <p:spPr>
            <a:xfrm>
              <a:off x="5696373" y="3346450"/>
              <a:ext cx="19484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5806" y="1675328"/>
            <a:ext cx="4000388" cy="1332242"/>
          </a:xfrm>
        </p:spPr>
        <p:txBody>
          <a:bodyPr>
            <a:noAutofit/>
          </a:bodyPr>
          <a:lstStyle>
            <a:lvl1pPr algn="ctr">
              <a:defRPr sz="4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6473" y="3862276"/>
            <a:ext cx="4763716" cy="709724"/>
          </a:xfrm>
        </p:spPr>
        <p:txBody>
          <a:bodyPr anchor="ctr">
            <a:noAutofit/>
          </a:bodyPr>
          <a:lstStyle>
            <a:lvl1pPr marL="0" indent="0" algn="ctr">
              <a:buNone/>
              <a:defRPr sz="2200" i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3AC31F-52A9-C448-A1DF-63E7D0E17D56}"/>
              </a:ext>
            </a:extLst>
          </p:cNvPr>
          <p:cNvSpPr/>
          <p:nvPr userDrawn="1"/>
        </p:nvSpPr>
        <p:spPr>
          <a:xfrm>
            <a:off x="398463" y="381000"/>
            <a:ext cx="11430000" cy="6096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715633"/>
            <a:ext cx="11125200" cy="584789"/>
          </a:xfrm>
        </p:spPr>
        <p:txBody>
          <a:bodyPr>
            <a:noAutofit/>
          </a:bodyPr>
          <a:lstStyle>
            <a:lvl1pPr marL="228600" algn="l">
              <a:defRPr sz="4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635053"/>
            <a:ext cx="9547725" cy="841248"/>
          </a:xfrm>
          <a:solidFill>
            <a:schemeClr val="tx1"/>
          </a:solidFill>
          <a:ln>
            <a:noFill/>
          </a:ln>
        </p:spPr>
        <p:txBody>
          <a:bodyPr anchor="ctr">
            <a:noAutofit/>
          </a:bodyPr>
          <a:lstStyle>
            <a:lvl1pPr marL="640080" indent="0" algn="l">
              <a:buNone/>
              <a:defRPr sz="280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0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88EC0-87FB-4810-B6BE-E4ED0429B48A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94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FEB73F-1A3E-394A-AA59-620BB482D3AD}"/>
              </a:ext>
            </a:extLst>
          </p:cNvPr>
          <p:cNvSpPr/>
          <p:nvPr userDrawn="1"/>
        </p:nvSpPr>
        <p:spPr>
          <a:xfrm>
            <a:off x="398463" y="1692275"/>
            <a:ext cx="11430000" cy="47847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14A5D69-7F02-4A46-B9BB-35EF24D95F74}"/>
              </a:ext>
            </a:extLst>
          </p:cNvPr>
          <p:cNvSpPr/>
          <p:nvPr userDrawn="1"/>
        </p:nvSpPr>
        <p:spPr>
          <a:xfrm>
            <a:off x="398463" y="393700"/>
            <a:ext cx="11430000" cy="1298575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xmlns="" id="{96D10121-2170-DB42-A21F-4C57A7B80790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24225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xmlns="" id="{E68D13C5-9DF3-0242-973D-78A6E9E7A421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3838575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xmlns="" id="{528EB13B-D870-8D4E-BCC8-469F47FBD02A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5295900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xmlns="" id="{113ABE86-2528-5C4D-95C0-8EDFB1DFCD7B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244475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xmlns="" id="{DAAB2BAB-3473-3441-964A-9419A379733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386080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xmlns="" id="{1B5AA16D-9E77-8A4D-B8F6-F4BB571D916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53181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8938BB2-A07B-5445-BD83-273EC0D45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28" y="753589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xmlns="" id="{5F794336-3DC0-D649-8BEF-CADEEBEEC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9492" y="234843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8A8BE200-0CAE-1A48-BBFB-8AB094DBBD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29492" y="375958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51F7BEA8-2B68-A94D-84BF-46B8DC081B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29492" y="5216909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FF78FDE7-159F-5C4F-94E0-AC1225D5EA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87536" y="234843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xmlns="" id="{9DAFA1B1-FE49-2445-92A8-ECFF971402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87536" y="3759581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9C9039BA-C8BD-6A46-A9D0-BD29E1F0EA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87536" y="5230764"/>
            <a:ext cx="3917027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6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2F497B6-986D-804C-81F3-B7BE26DCF08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CD9FD14F-866B-CE48-9941-4F2304B4C46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01136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xmlns="" id="{70717FAF-6EEA-0D4B-9F85-3DB240679A7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47609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9A5DF538-8BAA-4546-8249-1124F5FCC2E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8940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3D993824-973D-7C4F-9EBA-880A7D66BFF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5684838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3EC16C0A-A32A-C44A-9BE1-D13D0DD8E7BB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383857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638301" y="283586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638301" y="375939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638301" y="5606457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638301" y="191233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638301" y="4682926"/>
            <a:ext cx="9885338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7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ives Option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BB21E7-06DA-EB48-ABBE-2AE4753EB39F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1A45808E-35EF-5542-BDDD-D8F68893B782}"/>
              </a:ext>
            </a:extLst>
          </p:cNvPr>
          <p:cNvSpPr/>
          <p:nvPr userDrawn="1"/>
        </p:nvSpPr>
        <p:spPr>
          <a:xfrm>
            <a:off x="5080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795F482-83D3-9242-A0BD-90FA8A982523}"/>
              </a:ext>
            </a:extLst>
          </p:cNvPr>
          <p:cNvSpPr/>
          <p:nvPr userDrawn="1"/>
        </p:nvSpPr>
        <p:spPr>
          <a:xfrm>
            <a:off x="82677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331901F-74D3-5B40-960F-970A3C8B14B9}"/>
              </a:ext>
            </a:extLst>
          </p:cNvPr>
          <p:cNvSpPr/>
          <p:nvPr userDrawn="1"/>
        </p:nvSpPr>
        <p:spPr>
          <a:xfrm>
            <a:off x="438785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49357" y="3564835"/>
            <a:ext cx="3021496" cy="119766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4A9ECE79-3623-1742-B02D-0EF962C692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5131" y="3564835"/>
            <a:ext cx="3034748" cy="119766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F5159A3A-4068-1E45-96E8-79A4A1FDA7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05739" y="3564835"/>
            <a:ext cx="3048000" cy="119766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149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ule Title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CD73E3C-5E60-2441-9C1C-2FD2C9604D75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893277"/>
            <a:ext cx="11125200" cy="584789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1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C5EC5E4-83ED-514F-853E-AB724778CD15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0FD9902-EDC6-AD4E-A5CD-9FBCAF7DE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67DDD03F-8E78-EA4B-A5F1-C9F6D3307B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4360024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69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2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11CB33-1443-DA46-9095-750894B820AA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BFA4A0F-E771-C44B-8EF4-6CEFA69A8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xmlns="" id="{6DBDA52E-DB09-F640-94B1-63297BC08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1988820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xmlns="" id="{EA88D9A0-D97F-B34B-A821-D51EEB1F01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3" y="4057650"/>
            <a:ext cx="10008361" cy="1988820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9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3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F370304-2217-994C-AAB1-D32CE625EDA7}"/>
              </a:ext>
            </a:extLst>
          </p:cNvPr>
          <p:cNvSpPr/>
          <p:nvPr userDrawn="1"/>
        </p:nvSpPr>
        <p:spPr>
          <a:xfrm>
            <a:off x="542925" y="366523"/>
            <a:ext cx="11125200" cy="6096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9BDE16-B340-7542-9280-7D4837E5A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F3504CB2-C36C-4847-80A6-049FBE75C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4855845" cy="4360024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4765BE69-5D34-4B4C-B9F0-4645314AC8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6139" y="1874520"/>
            <a:ext cx="4855845" cy="4360024"/>
          </a:xfrm>
        </p:spPr>
        <p:txBody>
          <a:bodyPr numCol="1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190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4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A356540-5534-654B-8100-E89AC29DF686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507" y="490967"/>
            <a:ext cx="10540101" cy="1211047"/>
          </a:xfrm>
        </p:spPr>
        <p:txBody>
          <a:bodyPr>
            <a:noAutofit/>
          </a:bodyPr>
          <a:lstStyle>
            <a:lvl1pPr marL="0" algn="ctr">
              <a:defRPr sz="57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896643" y="2160676"/>
            <a:ext cx="9433965" cy="1042416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896643" y="3557015"/>
            <a:ext cx="9433965" cy="1042416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896643" y="4953354"/>
            <a:ext cx="9433965" cy="1042416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A1AD5348-F4C4-F94E-ABD5-6F64F7656FB3}"/>
              </a:ext>
            </a:extLst>
          </p:cNvPr>
          <p:cNvSpPr>
            <a:spLocks/>
          </p:cNvSpPr>
          <p:nvPr userDrawn="1"/>
        </p:nvSpPr>
        <p:spPr bwMode="auto">
          <a:xfrm>
            <a:off x="790507" y="22469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xmlns="" id="{E0905B88-AC32-004B-897C-CF7D836D9CCF}"/>
              </a:ext>
            </a:extLst>
          </p:cNvPr>
          <p:cNvSpPr>
            <a:spLocks/>
          </p:cNvSpPr>
          <p:nvPr userDrawn="1"/>
        </p:nvSpPr>
        <p:spPr bwMode="auto">
          <a:xfrm>
            <a:off x="797132" y="5116062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xmlns="" id="{CFB5491F-FDF0-8A4C-802D-FADA00F43A22}"/>
              </a:ext>
            </a:extLst>
          </p:cNvPr>
          <p:cNvSpPr>
            <a:spLocks/>
          </p:cNvSpPr>
          <p:nvPr userDrawn="1"/>
        </p:nvSpPr>
        <p:spPr bwMode="auto">
          <a:xfrm>
            <a:off x="790508" y="37444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5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C69D417-F18D-6C49-B969-D6C8144C4C1B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2019" y="713340"/>
            <a:ext cx="5485464" cy="1105077"/>
          </a:xfrm>
        </p:spPr>
        <p:txBody>
          <a:bodyPr>
            <a:noAutofit/>
          </a:bodyPr>
          <a:lstStyle>
            <a:lvl1pPr marL="0" algn="l">
              <a:defRPr sz="33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202019" y="1818417"/>
            <a:ext cx="5485464" cy="4413325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C16F715-A360-0847-860D-808D2F0BB9C8}"/>
              </a:ext>
            </a:extLst>
          </p:cNvPr>
          <p:cNvSpPr/>
          <p:nvPr userDrawn="1"/>
        </p:nvSpPr>
        <p:spPr>
          <a:xfrm>
            <a:off x="326679" y="713340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878E07-08CD-9647-8B49-DC09266F23A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35507" y="2465508"/>
            <a:ext cx="5084618" cy="192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>
                <a:latin typeface="+mj-lt"/>
              </a:rPr>
              <a:t>Click to edit Master title style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63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6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571ED9-AE3B-4846-93C5-82E9047AAD9C}"/>
              </a:ext>
            </a:extLst>
          </p:cNvPr>
          <p:cNvSpPr/>
          <p:nvPr userDrawn="1"/>
        </p:nvSpPr>
        <p:spPr>
          <a:xfrm>
            <a:off x="-1588" y="1815548"/>
            <a:ext cx="12193588" cy="504245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08001" y="2199504"/>
            <a:ext cx="5282441" cy="4378718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98444" y="2199504"/>
            <a:ext cx="5282441" cy="4378718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076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ADE5-EC91-4BDB-AB87-ADCC5286F555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90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7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D31E013-B41B-984B-AD43-2B7B2B37EFA3}"/>
              </a:ext>
            </a:extLst>
          </p:cNvPr>
          <p:cNvSpPr/>
          <p:nvPr userDrawn="1"/>
        </p:nvSpPr>
        <p:spPr>
          <a:xfrm>
            <a:off x="-1588" y="4744278"/>
            <a:ext cx="12193588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049" y="4839032"/>
            <a:ext cx="10463284" cy="639934"/>
          </a:xfrm>
        </p:spPr>
        <p:txBody>
          <a:bodyPr>
            <a:noAutofit/>
          </a:bodyPr>
          <a:lstStyle>
            <a:lvl1pPr marL="0"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28049" y="5478966"/>
            <a:ext cx="10463284" cy="994992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18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8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1DF5F82-5C78-6D40-AB3C-3D65963A304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951C82-72DF-2A49-B5A3-EC29A7C9E0CD}"/>
              </a:ext>
            </a:extLst>
          </p:cNvPr>
          <p:cNvSpPr/>
          <p:nvPr userDrawn="1"/>
        </p:nvSpPr>
        <p:spPr>
          <a:xfrm>
            <a:off x="508000" y="395288"/>
            <a:ext cx="11125200" cy="1490662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838958" y="498158"/>
            <a:ext cx="10463284" cy="639934"/>
          </a:xfrm>
        </p:spPr>
        <p:txBody>
          <a:bodyPr>
            <a:noAutofit/>
          </a:bodyPr>
          <a:lstStyle>
            <a:lvl1pPr marL="0" algn="l">
              <a:defRPr sz="36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38958" y="1325880"/>
            <a:ext cx="10463284" cy="560070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xmlns="" id="{09FB5047-670B-204B-9026-3840CD2AE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2281238"/>
            <a:ext cx="11125200" cy="4344849"/>
          </a:xfrm>
        </p:spPr>
        <p:txBody>
          <a:bodyPr numCol="3"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0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Title 10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F3F5FF-ADC8-E741-9DB1-F1231DA3E319}"/>
              </a:ext>
            </a:extLst>
          </p:cNvPr>
          <p:cNvSpPr/>
          <p:nvPr userDrawn="1"/>
        </p:nvSpPr>
        <p:spPr>
          <a:xfrm>
            <a:off x="1" y="377209"/>
            <a:ext cx="12192000" cy="138927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3BACA43-6442-844D-A783-F674F6A846F3}"/>
              </a:ext>
            </a:extLst>
          </p:cNvPr>
          <p:cNvSpPr/>
          <p:nvPr userDrawn="1"/>
        </p:nvSpPr>
        <p:spPr>
          <a:xfrm>
            <a:off x="508000" y="2162175"/>
            <a:ext cx="11125200" cy="43068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508000" y="786013"/>
            <a:ext cx="11125200" cy="584789"/>
          </a:xfrm>
        </p:spPr>
        <p:txBody>
          <a:bodyPr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3625" y="2415654"/>
            <a:ext cx="4716817" cy="4053625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98443" y="2415654"/>
            <a:ext cx="4874524" cy="4053625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635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ycle / Proces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5A83B2-B368-0B40-A418-5F9BD277A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746"/>
          <a:stretch/>
        </p:blipFill>
        <p:spPr>
          <a:xfrm>
            <a:off x="0" y="1105397"/>
            <a:ext cx="12892558" cy="57526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F211676-FA4B-9041-A1CD-960DCA3377DC}"/>
              </a:ext>
            </a:extLst>
          </p:cNvPr>
          <p:cNvSpPr/>
          <p:nvPr userDrawn="1"/>
        </p:nvSpPr>
        <p:spPr>
          <a:xfrm>
            <a:off x="4683989" y="1341347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87294"/>
            <a:ext cx="11125200" cy="899190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865148" y="2058296"/>
            <a:ext cx="2451652" cy="128021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178544B6-2101-744E-835F-174F541F2D2B}"/>
              </a:ext>
            </a:extLst>
          </p:cNvPr>
          <p:cNvSpPr/>
          <p:nvPr userDrawn="1"/>
        </p:nvSpPr>
        <p:spPr>
          <a:xfrm>
            <a:off x="6797522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xmlns="" id="{97005381-244B-DC45-9BF9-126B17A958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9118" y="4530989"/>
            <a:ext cx="2451652" cy="128021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6357D1C3-09E4-A844-8278-E6598936708A}"/>
              </a:ext>
            </a:extLst>
          </p:cNvPr>
          <p:cNvSpPr/>
          <p:nvPr userDrawn="1"/>
        </p:nvSpPr>
        <p:spPr>
          <a:xfrm>
            <a:off x="2695658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xmlns="" id="{C09C843D-49F7-0840-8A34-82843E1E67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77254" y="4530989"/>
            <a:ext cx="2451652" cy="128021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Bent-Up Arrow 4">
            <a:extLst>
              <a:ext uri="{FF2B5EF4-FFF2-40B4-BE49-F238E27FC236}">
                <a16:creationId xmlns:a16="http://schemas.microsoft.com/office/drawing/2014/main" xmlns="" id="{7C42AE4F-27C7-CB45-8089-3333B75812F1}"/>
              </a:ext>
            </a:extLst>
          </p:cNvPr>
          <p:cNvSpPr/>
          <p:nvPr userDrawn="1"/>
        </p:nvSpPr>
        <p:spPr>
          <a:xfrm rot="5400000" flipH="1">
            <a:off x="3543096" y="2552325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ent-Up Arrow 40">
            <a:extLst>
              <a:ext uri="{FF2B5EF4-FFF2-40B4-BE49-F238E27FC236}">
                <a16:creationId xmlns:a16="http://schemas.microsoft.com/office/drawing/2014/main" xmlns="" id="{65F4C381-0E10-AB4F-AF60-5163B074CD4D}"/>
              </a:ext>
            </a:extLst>
          </p:cNvPr>
          <p:cNvSpPr/>
          <p:nvPr userDrawn="1"/>
        </p:nvSpPr>
        <p:spPr>
          <a:xfrm rot="16200000" flipH="1">
            <a:off x="5886995" y="5785776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ent-Up Arrow 41">
            <a:extLst>
              <a:ext uri="{FF2B5EF4-FFF2-40B4-BE49-F238E27FC236}">
                <a16:creationId xmlns:a16="http://schemas.microsoft.com/office/drawing/2014/main" xmlns="" id="{5C84F4BD-51E1-8246-8852-8BA7E226732A}"/>
              </a:ext>
            </a:extLst>
          </p:cNvPr>
          <p:cNvSpPr/>
          <p:nvPr userDrawn="1"/>
        </p:nvSpPr>
        <p:spPr>
          <a:xfrm rot="10800000" flipH="1">
            <a:off x="8122182" y="2698404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3D01B5-0B7D-8E46-8321-BD7B64948062}"/>
              </a:ext>
            </a:extLst>
          </p:cNvPr>
          <p:cNvGrpSpPr/>
          <p:nvPr userDrawn="1"/>
        </p:nvGrpSpPr>
        <p:grpSpPr>
          <a:xfrm>
            <a:off x="5850778" y="3507604"/>
            <a:ext cx="480391" cy="134938"/>
            <a:chOff x="5888659" y="3441700"/>
            <a:chExt cx="480391" cy="13493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BB957DD-57EF-3645-AC81-D688F5E9A952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8CBBAEA-8418-EC4D-8B49-B19FEE94429E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3DAC8E92-114B-A74E-AF32-B30E816D7201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EFA2363-C6CD-C948-B67D-C716CB9BC11B}"/>
              </a:ext>
            </a:extLst>
          </p:cNvPr>
          <p:cNvGrpSpPr/>
          <p:nvPr userDrawn="1"/>
        </p:nvGrpSpPr>
        <p:grpSpPr>
          <a:xfrm>
            <a:off x="3862447" y="5986132"/>
            <a:ext cx="480391" cy="134938"/>
            <a:chOff x="5888659" y="3441700"/>
            <a:chExt cx="480391" cy="13493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D6A33278-33DB-294A-9D29-8CA55703E413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96CCED25-4B9C-A846-88FF-A3DAD428E54D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C21DF1-10B1-CF49-81EA-733CF27F45C2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3B40EC5-5E19-B34C-B4CF-C42A1AC1186A}"/>
              </a:ext>
            </a:extLst>
          </p:cNvPr>
          <p:cNvGrpSpPr/>
          <p:nvPr userDrawn="1"/>
        </p:nvGrpSpPr>
        <p:grpSpPr>
          <a:xfrm>
            <a:off x="7964311" y="5986132"/>
            <a:ext cx="480391" cy="134938"/>
            <a:chOff x="5888659" y="3441700"/>
            <a:chExt cx="480391" cy="13493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001502CE-1988-8047-9CD1-BFBC4457C00B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D35D92F-6265-F746-B463-BA32A94307BB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EF6CC73E-2080-3F4C-9152-0411336792C5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04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D856B2B-578E-5744-BC86-72C6E0CDE008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8B24191-1F6B-E34A-BF32-8BDC797C5DCF}"/>
              </a:ext>
            </a:extLst>
          </p:cNvPr>
          <p:cNvSpPr/>
          <p:nvPr userDrawn="1"/>
        </p:nvSpPr>
        <p:spPr>
          <a:xfrm>
            <a:off x="508000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2AF578D-49C5-6541-BFD4-97DE1E3F01F6}"/>
              </a:ext>
            </a:extLst>
          </p:cNvPr>
          <p:cNvSpPr/>
          <p:nvPr userDrawn="1"/>
        </p:nvSpPr>
        <p:spPr>
          <a:xfrm>
            <a:off x="4389886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F82F957-D9E9-B74C-A1D2-5E8B04D09658}"/>
              </a:ext>
            </a:extLst>
          </p:cNvPr>
          <p:cNvSpPr/>
          <p:nvPr userDrawn="1"/>
        </p:nvSpPr>
        <p:spPr>
          <a:xfrm>
            <a:off x="507999" y="2070195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5DE6B86-7B9E-1049-9DC7-40F2A18FEBE1}"/>
              </a:ext>
            </a:extLst>
          </p:cNvPr>
          <p:cNvSpPr/>
          <p:nvPr userDrawn="1"/>
        </p:nvSpPr>
        <p:spPr>
          <a:xfrm>
            <a:off x="436626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8284D0E-9C8D-014C-BAB0-E537B337F35B}"/>
              </a:ext>
            </a:extLst>
          </p:cNvPr>
          <p:cNvSpPr/>
          <p:nvPr userDrawn="1"/>
        </p:nvSpPr>
        <p:spPr>
          <a:xfrm>
            <a:off x="819505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533F0CE-36C5-FA4B-9BED-B9B707F8BFFD}"/>
              </a:ext>
            </a:extLst>
          </p:cNvPr>
          <p:cNvSpPr/>
          <p:nvPr userDrawn="1"/>
        </p:nvSpPr>
        <p:spPr>
          <a:xfrm>
            <a:off x="8180199" y="4411552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39576" y="2072789"/>
            <a:ext cx="3253153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428245" y="2092637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8256915" y="2105319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39576" y="4420589"/>
            <a:ext cx="3253153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466594" y="4443031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256915" y="4398870"/>
            <a:ext cx="3208011" cy="2026032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8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5" grpId="0" animBg="1"/>
      <p:bldP spid="27" grpId="0" animBg="1"/>
      <p:bldP spid="28" grpId="0" animBg="1"/>
      <p:bldP spid="29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ADF475-C159-FF41-9E59-BB977A7DA82C}"/>
              </a:ext>
            </a:extLst>
          </p:cNvPr>
          <p:cNvSpPr/>
          <p:nvPr userDrawn="1"/>
        </p:nvSpPr>
        <p:spPr>
          <a:xfrm>
            <a:off x="263456" y="251791"/>
            <a:ext cx="11663501" cy="634779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3625" y="358446"/>
            <a:ext cx="10008359" cy="1164472"/>
          </a:xfrm>
        </p:spPr>
        <p:txBody>
          <a:bodyPr anchor="b">
            <a:noAutofit/>
          </a:bodyPr>
          <a:lstStyle>
            <a:lvl1pPr marL="0" algn="l">
              <a:defRPr sz="4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3625" y="1665028"/>
            <a:ext cx="10008359" cy="4811973"/>
          </a:xfrm>
        </p:spPr>
        <p:txBody>
          <a:bodyPr spcCol="18288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2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E829C82-6520-C047-AE04-0A13168D6BD7}"/>
              </a:ext>
            </a:extLst>
          </p:cNvPr>
          <p:cNvSpPr/>
          <p:nvPr userDrawn="1"/>
        </p:nvSpPr>
        <p:spPr>
          <a:xfrm>
            <a:off x="6010275" y="0"/>
            <a:ext cx="6181725" cy="688498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303854"/>
            <a:ext cx="5537200" cy="760670"/>
          </a:xfrm>
        </p:spPr>
        <p:txBody>
          <a:bodyPr anchor="t">
            <a:noAutofit/>
          </a:bodyPr>
          <a:lstStyle>
            <a:lvl1pPr marL="0"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096000" y="1269241"/>
            <a:ext cx="5537200" cy="5098576"/>
          </a:xfrm>
        </p:spPr>
        <p:txBody>
          <a:bodyPr spcCol="182880">
            <a:normAutofit/>
          </a:bodyPr>
          <a:lstStyle>
            <a:lvl1pPr marL="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1pPr>
            <a:lvl2pPr marL="4572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2pPr>
            <a:lvl3pPr marL="9144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3pPr>
            <a:lvl4pPr marL="13716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4pPr>
            <a:lvl5pPr marL="18288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8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D0538F4-3F8A-5743-84C7-D216AB93D9A9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417539"/>
            <a:ext cx="11125200" cy="1017225"/>
          </a:xfrm>
          <a:solidFill>
            <a:srgbClr val="FFFFFF"/>
          </a:solidFill>
        </p:spPr>
        <p:txBody>
          <a:bodyPr>
            <a:noAutofit/>
          </a:bodyPr>
          <a:lstStyle>
            <a:lvl1pPr marL="0" algn="ctr">
              <a:defRPr sz="33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364974" y="2904209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364974" y="3827739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1364974" y="5674800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364974" y="1980679"/>
            <a:ext cx="10268226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1364974" y="4751269"/>
            <a:ext cx="10268225" cy="637287"/>
          </a:xfrm>
        </p:spPr>
        <p:txBody>
          <a:bodyPr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xmlns="" id="{CDEACDAE-C3F8-1048-A7CC-793954924CB3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1994268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xmlns="" id="{17E29689-BB0B-8B4A-BAF0-A6D7F50E216E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5693561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xmlns="" id="{8BB91098-2754-E349-A793-9D15048F8530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292297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xmlns="" id="{AC4503A5-AD67-CF47-B3A5-E56FCC7E8D29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4788791"/>
            <a:ext cx="627476" cy="59976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xmlns="" id="{CBB3E28C-8603-1D41-B293-9DF5BFDFBCF5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384650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8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 O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440CF9C-9865-C14F-8547-FDEBF02D4683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94B338F-AE2E-9142-8F9E-6626076CFC4A}"/>
              </a:ext>
            </a:extLst>
          </p:cNvPr>
          <p:cNvSpPr/>
          <p:nvPr userDrawn="1"/>
        </p:nvSpPr>
        <p:spPr>
          <a:xfrm>
            <a:off x="625922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358446"/>
            <a:ext cx="11125200" cy="787966"/>
          </a:xfrm>
        </p:spPr>
        <p:txBody>
          <a:bodyPr anchor="b">
            <a:noAutofit/>
          </a:bodyPr>
          <a:lstStyle>
            <a:lvl1pPr marL="0" algn="ctr">
              <a:defRPr sz="33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768626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96F7DA9-1422-B349-80C8-F6098E551491}"/>
              </a:ext>
            </a:extLst>
          </p:cNvPr>
          <p:cNvSpPr/>
          <p:nvPr userDrawn="1"/>
        </p:nvSpPr>
        <p:spPr>
          <a:xfrm>
            <a:off x="3383980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xmlns="" id="{29E66F15-EB17-AD4A-9BEF-22D7AE0482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6684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4FFDAC1-065C-3646-A1C6-0E78782241E2}"/>
              </a:ext>
            </a:extLst>
          </p:cNvPr>
          <p:cNvSpPr/>
          <p:nvPr userDrawn="1"/>
        </p:nvSpPr>
        <p:spPr>
          <a:xfrm>
            <a:off x="6142038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xmlns="" id="{26BA6EB9-9A1E-0E4F-B17C-1039D0C8AE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4742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08EFBF7C-6968-4148-B375-E409AE0A88DC}"/>
              </a:ext>
            </a:extLst>
          </p:cNvPr>
          <p:cNvSpPr/>
          <p:nvPr userDrawn="1"/>
        </p:nvSpPr>
        <p:spPr>
          <a:xfrm>
            <a:off x="8900096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xmlns="" id="{738E026D-A054-7147-91B8-23B56B5346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42800" y="4638260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736A21DA-E9DA-8C45-801A-A9A90826C338}"/>
              </a:ext>
            </a:extLst>
          </p:cNvPr>
          <p:cNvSpPr/>
          <p:nvPr userDrawn="1"/>
        </p:nvSpPr>
        <p:spPr>
          <a:xfrm>
            <a:off x="508000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xmlns="" id="{B7455404-DA79-C54C-8A77-FBCAC682E79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0704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3068BB9-E420-D745-8DC9-69A11E13608E}"/>
              </a:ext>
            </a:extLst>
          </p:cNvPr>
          <p:cNvSpPr/>
          <p:nvPr userDrawn="1"/>
        </p:nvSpPr>
        <p:spPr>
          <a:xfrm>
            <a:off x="3266058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xmlns="" id="{8875DCA5-9C96-ED49-B522-6FF06A33A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08762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B2DD266-D8D8-4141-8755-CE9D044B5253}"/>
              </a:ext>
            </a:extLst>
          </p:cNvPr>
          <p:cNvSpPr/>
          <p:nvPr userDrawn="1"/>
        </p:nvSpPr>
        <p:spPr>
          <a:xfrm>
            <a:off x="6024116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xmlns="" id="{FD698468-EBF3-1C44-B0D1-3C24AE49087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66820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DCEE813-0741-CC41-958D-6ADED6ED43E4}"/>
              </a:ext>
            </a:extLst>
          </p:cNvPr>
          <p:cNvSpPr/>
          <p:nvPr userDrawn="1"/>
        </p:nvSpPr>
        <p:spPr>
          <a:xfrm>
            <a:off x="8782174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xmlns="" id="{04E1351F-777F-3E48-809F-22D7CF35997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24878" y="1996848"/>
            <a:ext cx="2160104" cy="1126435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6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  <p:bldP spid="29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B187E1-9D4E-3847-8318-1DF406E4E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63" y="351693"/>
            <a:ext cx="11471275" cy="61546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95AD243-15AB-0A40-A83C-ACFE191B75C2}"/>
              </a:ext>
            </a:extLst>
          </p:cNvPr>
          <p:cNvSpPr/>
          <p:nvPr userDrawn="1"/>
        </p:nvSpPr>
        <p:spPr>
          <a:xfrm>
            <a:off x="360363" y="351692"/>
            <a:ext cx="11471275" cy="6154616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60363" y="2476559"/>
            <a:ext cx="11471275" cy="1767882"/>
          </a:xfrm>
        </p:spPr>
        <p:txBody>
          <a:bodyPr>
            <a:noAutofit/>
          </a:bodyPr>
          <a:lstStyle>
            <a:lvl1pPr marL="0" algn="ctr"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0363" y="816939"/>
            <a:ext cx="11471275" cy="637287"/>
          </a:xfrm>
        </p:spPr>
        <p:txBody>
          <a:bodyPr anchor="ctr">
            <a:noAutofit/>
          </a:bodyPr>
          <a:lstStyle>
            <a:lvl1pPr marL="182880" indent="0" algn="ctr">
              <a:spcBef>
                <a:spcPts val="0"/>
              </a:spcBef>
              <a:buFontTx/>
              <a:buNone/>
              <a:defRPr sz="3200" b="1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C1ED0E79-26C1-B248-89EC-66F36D8A0D3C}"/>
              </a:ext>
            </a:extLst>
          </p:cNvPr>
          <p:cNvSpPr>
            <a:spLocks/>
          </p:cNvSpPr>
          <p:nvPr userDrawn="1"/>
        </p:nvSpPr>
        <p:spPr bwMode="auto">
          <a:xfrm>
            <a:off x="5501395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xmlns="" id="{0D1DB5DC-3ECA-FA44-905E-15ACAF4B8ECF}"/>
              </a:ext>
            </a:extLst>
          </p:cNvPr>
          <p:cNvSpPr>
            <a:spLocks/>
          </p:cNvSpPr>
          <p:nvPr userDrawn="1"/>
        </p:nvSpPr>
        <p:spPr bwMode="auto">
          <a:xfrm>
            <a:off x="6912751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xmlns="" id="{CD1D295F-F7ED-D447-BC31-6D586338FD4C}"/>
              </a:ext>
            </a:extLst>
          </p:cNvPr>
          <p:cNvSpPr>
            <a:spLocks/>
          </p:cNvSpPr>
          <p:nvPr userDrawn="1"/>
        </p:nvSpPr>
        <p:spPr bwMode="auto">
          <a:xfrm>
            <a:off x="4090039" y="4831308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2CC7-8161-4E14-A35B-B3FB441055A9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6003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B312E-E352-4789-A451-5262CC553E87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3537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D7E0-250D-4CFC-ABD1-8A6ECF32C27A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014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E87C-DA0E-4C7B-ACE6-DAC6411F6E54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AE872-DB10-493F-86B9-4FE0266E51C0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913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40F8-DF9E-4707-A8C4-30738EFB0CC2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7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E682A-918A-4D52-898A-7FEE62E92BC8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0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D1C1A299-D8D3-684F-907C-2CDEC1AD5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FA0D0651-86F5-D44D-B5E6-CBD1D6869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7D4A8-B509-9F41-95E2-FA9222474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43458A7-00DB-2F4D-A10D-863E6495F149}" type="datetimeFigureOut">
              <a:rPr lang="en-US"/>
              <a:pPr>
                <a:defRPr/>
              </a:pPr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9BBAED-22F8-C546-AC32-8B7E19298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C0B6A8-315C-1D47-8330-9680D2C2B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4B6B05-D73D-1A49-8C93-5682AA188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40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3" r:id="rId3"/>
    <p:sldLayoutId id="2147483934" r:id="rId4"/>
    <p:sldLayoutId id="2147483935" r:id="rId5"/>
    <p:sldLayoutId id="2147483936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xmlns="" id="{3326B1A3-E902-43DA-A8CC-C77B41A138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734" b="7734"/>
          <a:stretch>
            <a:fillRect/>
          </a:stretch>
        </p:blipFill>
        <p:spPr>
          <a:xfrm>
            <a:off x="12887" y="0"/>
            <a:ext cx="12179111" cy="6858000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8612D1-5B43-40EC-94C2-411D59E5CE6C}"/>
              </a:ext>
            </a:extLst>
          </p:cNvPr>
          <p:cNvSpPr/>
          <p:nvPr/>
        </p:nvSpPr>
        <p:spPr>
          <a:xfrm>
            <a:off x="-12888" y="0"/>
            <a:ext cx="12192000" cy="6858000"/>
          </a:xfrm>
          <a:prstGeom prst="rect">
            <a:avLst/>
          </a:prstGeom>
          <a:solidFill>
            <a:schemeClr val="bg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sz="8800" spc="-3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79400" y="2631895"/>
            <a:ext cx="11633199" cy="1311128"/>
          </a:xfrm>
        </p:spPr>
        <p:txBody>
          <a:bodyPr>
            <a:noAutofit/>
          </a:bodyPr>
          <a:lstStyle/>
          <a:p>
            <a:pPr algn="ctr"/>
            <a:r>
              <a:rPr lang="en-IN" sz="4000" dirty="0"/>
              <a:t>An Overview &amp; Objectives of NAHEP Component 2A Activity</a:t>
            </a:r>
            <a:br>
              <a:rPr lang="en-IN" sz="4000" dirty="0"/>
            </a:br>
            <a:r>
              <a:rPr lang="en-IN" sz="4000" dirty="0"/>
              <a:t>Academic Management System (AMS)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5994" y="5321681"/>
            <a:ext cx="9461500" cy="1311128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Facilitator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R. C. Goyal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NAHEP, ICAR – IASRI, New Del</a:t>
            </a:r>
            <a:r>
              <a:rPr lang="en-US" dirty="0">
                <a:solidFill>
                  <a:schemeClr val="tx1"/>
                </a:solidFill>
              </a:rPr>
              <a:t>hi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514C-5E56-4738-A1FF-4B1CFD2A3E36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EDF23B5-3FC3-45B5-845A-0C631B4A3D16}"/>
              </a:ext>
            </a:extLst>
          </p:cNvPr>
          <p:cNvGrpSpPr/>
          <p:nvPr/>
        </p:nvGrpSpPr>
        <p:grpSpPr>
          <a:xfrm>
            <a:off x="12887" y="0"/>
            <a:ext cx="12192000" cy="1923946"/>
            <a:chOff x="4267200" y="495300"/>
            <a:chExt cx="12087120" cy="19239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3507678-8AE4-4A8D-ACE4-5727C67D7C02}"/>
                </a:ext>
              </a:extLst>
            </p:cNvPr>
            <p:cNvSpPr/>
            <p:nvPr/>
          </p:nvSpPr>
          <p:spPr>
            <a:xfrm>
              <a:off x="4267200" y="495300"/>
              <a:ext cx="12087120" cy="1923946"/>
            </a:xfrm>
            <a:prstGeom prst="rect">
              <a:avLst/>
            </a:prstGeom>
            <a:solidFill>
              <a:schemeClr val="accent1"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4" name="Picture 2" descr="ICAR Logo - psd, png, gif and jpg formats | भारतीय कृषि अनुसंधान परिषद">
              <a:extLst>
                <a:ext uri="{FF2B5EF4-FFF2-40B4-BE49-F238E27FC236}">
                  <a16:creationId xmlns:a16="http://schemas.microsoft.com/office/drawing/2014/main" xmlns="" id="{2FF16756-B694-4D05-973B-3A5C029F36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009" y="712618"/>
              <a:ext cx="1571625" cy="1489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asri-logo – ICAR-Indian Agricultural Statistics Research Institute,  Government of India">
              <a:extLst>
                <a:ext uri="{FF2B5EF4-FFF2-40B4-BE49-F238E27FC236}">
                  <a16:creationId xmlns:a16="http://schemas.microsoft.com/office/drawing/2014/main" xmlns="" id="{B03E8964-B008-444F-9178-08065D83A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6079" y="680511"/>
              <a:ext cx="1502023" cy="1585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47A3593-CB1F-44F7-8141-0AC2AFAF6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99" y="643572"/>
            <a:ext cx="2126740" cy="60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02D271C0-2C10-4CFE-9899-4FADF024BAE7}"/>
              </a:ext>
            </a:extLst>
          </p:cNvPr>
          <p:cNvSpPr/>
          <p:nvPr/>
        </p:nvSpPr>
        <p:spPr>
          <a:xfrm>
            <a:off x="213014" y="2371192"/>
            <a:ext cx="5403850" cy="2538279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9" name="Title 1">
            <a:extLst>
              <a:ext uri="{FF2B5EF4-FFF2-40B4-BE49-F238E27FC236}">
                <a16:creationId xmlns:a16="http://schemas.microsoft.com/office/drawing/2014/main" xmlns="" id="{964BD8A8-1E9B-45E2-9441-A7E86C36936D}"/>
              </a:ext>
            </a:extLst>
          </p:cNvPr>
          <p:cNvSpPr txBox="1">
            <a:spLocks/>
          </p:cNvSpPr>
          <p:nvPr/>
        </p:nvSpPr>
        <p:spPr>
          <a:xfrm>
            <a:off x="302664" y="2261741"/>
            <a:ext cx="5239647" cy="2618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800" b="1" dirty="0">
                <a:solidFill>
                  <a:schemeClr val="bg1"/>
                </a:solidFill>
              </a:rPr>
              <a:t>User &amp; Activity Matrix for AMS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Schoolbook" panose="02040604050505020304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B4FA1980-BB65-4132-9F90-80E111788E90}"/>
              </a:ext>
            </a:extLst>
          </p:cNvPr>
          <p:cNvSpPr/>
          <p:nvPr/>
        </p:nvSpPr>
        <p:spPr>
          <a:xfrm>
            <a:off x="6227537" y="207450"/>
            <a:ext cx="5737675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1" name="Title 11">
            <a:extLst>
              <a:ext uri="{FF2B5EF4-FFF2-40B4-BE49-F238E27FC236}">
                <a16:creationId xmlns:a16="http://schemas.microsoft.com/office/drawing/2014/main" xmlns="" id="{C950BA23-60D2-456B-AF12-6CCD648679E8}"/>
              </a:ext>
            </a:extLst>
          </p:cNvPr>
          <p:cNvSpPr txBox="1">
            <a:spLocks/>
          </p:cNvSpPr>
          <p:nvPr/>
        </p:nvSpPr>
        <p:spPr bwMode="auto">
          <a:xfrm>
            <a:off x="6051894" y="295377"/>
            <a:ext cx="5913318" cy="76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/>
            <a:r>
              <a:rPr lang="en-IN" b="1" i="1" dirty="0">
                <a:latin typeface="Century Schoolbook" panose="02040604050505020304"/>
              </a:rPr>
              <a:t>Roles and Responsibilities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A865C7B6-2C1B-41D8-8DA0-E9FE6B1DF4BA}"/>
              </a:ext>
            </a:extLst>
          </p:cNvPr>
          <p:cNvGrpSpPr/>
          <p:nvPr/>
        </p:nvGrpSpPr>
        <p:grpSpPr>
          <a:xfrm>
            <a:off x="6083103" y="1116390"/>
            <a:ext cx="6133750" cy="5664334"/>
            <a:chOff x="388189" y="651807"/>
            <a:chExt cx="6133750" cy="5664334"/>
          </a:xfrm>
        </p:grpSpPr>
        <p:sp>
          <p:nvSpPr>
            <p:cNvPr id="163" name="TextBox 13">
              <a:extLst>
                <a:ext uri="{FF2B5EF4-FFF2-40B4-BE49-F238E27FC236}">
                  <a16:creationId xmlns:a16="http://schemas.microsoft.com/office/drawing/2014/main" xmlns="" id="{682ED48D-3580-4069-98B0-F69D5341B8C4}"/>
                </a:ext>
              </a:extLst>
            </p:cNvPr>
            <p:cNvSpPr txBox="1"/>
            <p:nvPr/>
          </p:nvSpPr>
          <p:spPr>
            <a:xfrm>
              <a:off x="388189" y="651807"/>
              <a:ext cx="1133194" cy="945475"/>
            </a:xfrm>
            <a:prstGeom prst="homePlate">
              <a:avLst>
                <a:gd name="adj" fmla="val 18176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72000" tIns="36576" rIns="7200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cs typeface="Arial" charset="0"/>
                </a:rPr>
                <a:t>IASRI Team</a:t>
              </a:r>
            </a:p>
          </p:txBody>
        </p:sp>
        <p:sp>
          <p:nvSpPr>
            <p:cNvPr id="164" name="TextBox 13">
              <a:extLst>
                <a:ext uri="{FF2B5EF4-FFF2-40B4-BE49-F238E27FC236}">
                  <a16:creationId xmlns:a16="http://schemas.microsoft.com/office/drawing/2014/main" xmlns="" id="{F91F007E-823E-46D1-A7AA-655A37A905D9}"/>
                </a:ext>
              </a:extLst>
            </p:cNvPr>
            <p:cNvSpPr txBox="1"/>
            <p:nvPr/>
          </p:nvSpPr>
          <p:spPr>
            <a:xfrm>
              <a:off x="388189" y="1766453"/>
              <a:ext cx="1133194" cy="945475"/>
            </a:xfrm>
            <a:prstGeom prst="homePlate">
              <a:avLst>
                <a:gd name="adj" fmla="val 18176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72000" tIns="36576" rIns="7200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cs typeface="Arial" charset="0"/>
                </a:rPr>
                <a:t>University Team</a:t>
              </a:r>
            </a:p>
          </p:txBody>
        </p:sp>
        <p:sp>
          <p:nvSpPr>
            <p:cNvPr id="165" name="TextBox 13">
              <a:extLst>
                <a:ext uri="{FF2B5EF4-FFF2-40B4-BE49-F238E27FC236}">
                  <a16:creationId xmlns:a16="http://schemas.microsoft.com/office/drawing/2014/main" xmlns="" id="{0471AAC7-E10E-4F2A-9D21-389E69314709}"/>
                </a:ext>
              </a:extLst>
            </p:cNvPr>
            <p:cNvSpPr txBox="1"/>
            <p:nvPr/>
          </p:nvSpPr>
          <p:spPr>
            <a:xfrm>
              <a:off x="404622" y="2948858"/>
              <a:ext cx="1133194" cy="945475"/>
            </a:xfrm>
            <a:prstGeom prst="homePlate">
              <a:avLst>
                <a:gd name="adj" fmla="val 18176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72000" tIns="36576" rIns="7200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cs typeface="Arial" charset="0"/>
                </a:rPr>
                <a:t>University Team</a:t>
              </a:r>
            </a:p>
          </p:txBody>
        </p:sp>
        <p:sp>
          <p:nvSpPr>
            <p:cNvPr id="166" name="TextBox 13">
              <a:extLst>
                <a:ext uri="{FF2B5EF4-FFF2-40B4-BE49-F238E27FC236}">
                  <a16:creationId xmlns:a16="http://schemas.microsoft.com/office/drawing/2014/main" xmlns="" id="{224DF247-9D31-4FEF-875A-FBE5F85733BA}"/>
                </a:ext>
              </a:extLst>
            </p:cNvPr>
            <p:cNvSpPr txBox="1"/>
            <p:nvPr/>
          </p:nvSpPr>
          <p:spPr>
            <a:xfrm>
              <a:off x="404622" y="4131263"/>
              <a:ext cx="1133194" cy="945475"/>
            </a:xfrm>
            <a:prstGeom prst="homePlate">
              <a:avLst>
                <a:gd name="adj" fmla="val 18176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72000" tIns="36576" rIns="7200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cs typeface="Arial" charset="0"/>
                </a:rPr>
                <a:t>University Team</a:t>
              </a:r>
            </a:p>
          </p:txBody>
        </p:sp>
        <p:sp>
          <p:nvSpPr>
            <p:cNvPr id="167" name="TextBox 13">
              <a:extLst>
                <a:ext uri="{FF2B5EF4-FFF2-40B4-BE49-F238E27FC236}">
                  <a16:creationId xmlns:a16="http://schemas.microsoft.com/office/drawing/2014/main" xmlns="" id="{EAAED1AE-F53B-4438-8D67-F9524DCDB1EE}"/>
                </a:ext>
              </a:extLst>
            </p:cNvPr>
            <p:cNvSpPr txBox="1"/>
            <p:nvPr/>
          </p:nvSpPr>
          <p:spPr>
            <a:xfrm>
              <a:off x="388189" y="5367491"/>
              <a:ext cx="1133194" cy="945475"/>
            </a:xfrm>
            <a:prstGeom prst="homePlate">
              <a:avLst>
                <a:gd name="adj" fmla="val 18176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72000" tIns="36576" rIns="72000" bIns="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 dirty="0">
                  <a:cs typeface="Arial" charset="0"/>
                </a:rPr>
                <a:t>University Team</a:t>
              </a:r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B20A8B8E-1312-40EA-9A6D-AB831AD0389F}"/>
                </a:ext>
              </a:extLst>
            </p:cNvPr>
            <p:cNvCxnSpPr>
              <a:cxnSpLocks/>
            </p:cNvCxnSpPr>
            <p:nvPr/>
          </p:nvCxnSpPr>
          <p:spPr>
            <a:xfrm>
              <a:off x="868861" y="1689357"/>
              <a:ext cx="5628225" cy="9525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xmlns="" id="{A640A127-B6FE-435A-94D6-1FED58D5EE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490" y="2796775"/>
              <a:ext cx="6066596" cy="19115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xmlns="" id="{577A6737-355F-47BF-99E2-71548DC16570}"/>
                </a:ext>
              </a:extLst>
            </p:cNvPr>
            <p:cNvCxnSpPr>
              <a:cxnSpLocks/>
            </p:cNvCxnSpPr>
            <p:nvPr/>
          </p:nvCxnSpPr>
          <p:spPr>
            <a:xfrm>
              <a:off x="941747" y="3974202"/>
              <a:ext cx="5555339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82151ACC-1DA1-426C-8705-A971F1C0255D}"/>
                </a:ext>
              </a:extLst>
            </p:cNvPr>
            <p:cNvCxnSpPr>
              <a:cxnSpLocks/>
            </p:cNvCxnSpPr>
            <p:nvPr/>
          </p:nvCxnSpPr>
          <p:spPr>
            <a:xfrm>
              <a:off x="780786" y="5318711"/>
              <a:ext cx="5741152" cy="74180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xmlns="" id="{1E2A4081-9865-4AAF-98F6-E7A57FC6D2AC}"/>
                </a:ext>
              </a:extLst>
            </p:cNvPr>
            <p:cNvCxnSpPr>
              <a:cxnSpLocks/>
            </p:cNvCxnSpPr>
            <p:nvPr/>
          </p:nvCxnSpPr>
          <p:spPr>
            <a:xfrm>
              <a:off x="868861" y="6316141"/>
              <a:ext cx="5628225" cy="0"/>
            </a:xfrm>
            <a:prstGeom prst="line">
              <a:avLst/>
            </a:prstGeom>
            <a:ln w="95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DEBD64CB-126B-4BD9-8A74-D912AAFB9D99}"/>
                </a:ext>
              </a:extLst>
            </p:cNvPr>
            <p:cNvSpPr/>
            <p:nvPr/>
          </p:nvSpPr>
          <p:spPr>
            <a:xfrm>
              <a:off x="1619795" y="696602"/>
              <a:ext cx="297125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Domain Registration and hosting of Website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Database Creation and design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Admin Account Creation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Admin Login Permission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F8082CA5-6A87-4513-B48C-8BCA777149A2}"/>
                </a:ext>
              </a:extLst>
            </p:cNvPr>
            <p:cNvSpPr/>
            <p:nvPr/>
          </p:nvSpPr>
          <p:spPr>
            <a:xfrm>
              <a:off x="1619794" y="1661244"/>
              <a:ext cx="30474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/>
                <a:t>Admin Tasks: 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Start Faculty Registration Process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Approval of faculty by Admin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Assigning the various roles to various faculties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Enrolling Professor into System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528D4430-A4E9-477E-A107-F60A12233484}"/>
                </a:ext>
              </a:extLst>
            </p:cNvPr>
            <p:cNvSpPr/>
            <p:nvPr/>
          </p:nvSpPr>
          <p:spPr>
            <a:xfrm>
              <a:off x="4152287" y="1686723"/>
              <a:ext cx="236965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/>
                <a:t>Professor and Head: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Adding Courses by Professor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Meanwhile Student Registration Process should start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Admin Tasks: Student Approval by Admin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8F2D47B1-A411-44A5-9870-E3ECDB5E2630}"/>
                </a:ext>
              </a:extLst>
            </p:cNvPr>
            <p:cNvSpPr/>
            <p:nvPr/>
          </p:nvSpPr>
          <p:spPr>
            <a:xfrm>
              <a:off x="1619794" y="2926161"/>
              <a:ext cx="36227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/>
                <a:t>Professor and Head: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Course Offer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Faculty Allocation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Allocate Guide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xmlns="" id="{8D521A65-0EF1-4FF7-9D95-15D6BC632055}"/>
                </a:ext>
              </a:extLst>
            </p:cNvPr>
            <p:cNvSpPr/>
            <p:nvPr/>
          </p:nvSpPr>
          <p:spPr>
            <a:xfrm>
              <a:off x="4214195" y="2829303"/>
              <a:ext cx="228289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/>
                <a:t>Student (UG and PG):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Select Major, Minors etc.(</a:t>
              </a:r>
              <a:r>
                <a:rPr lang="en-IN" sz="1200" i="1" dirty="0"/>
                <a:t>only for PG)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Course Selection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Course Registration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Submit Roster Form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D122EC45-9597-4DF6-A5A1-685FECC984F0}"/>
                </a:ext>
              </a:extLst>
            </p:cNvPr>
            <p:cNvSpPr/>
            <p:nvPr/>
          </p:nvSpPr>
          <p:spPr>
            <a:xfrm>
              <a:off x="1619794" y="4059317"/>
              <a:ext cx="25324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/>
                <a:t>Student Task: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 Fees Submission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Qualification Addition</a:t>
              </a:r>
            </a:p>
            <a:p>
              <a:r>
                <a:rPr lang="en-IN" sz="1200" b="1" dirty="0"/>
                <a:t>Faculty task: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 Student Approval (Course Wise Approval)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CBB1F5EB-FCAD-427D-9774-F9D0AA77421C}"/>
                </a:ext>
              </a:extLst>
            </p:cNvPr>
            <p:cNvSpPr/>
            <p:nvPr/>
          </p:nvSpPr>
          <p:spPr>
            <a:xfrm>
              <a:off x="4152287" y="4092503"/>
              <a:ext cx="234479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1200" b="1" dirty="0"/>
                <a:t>Guide task: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 Student Approval (Student Wise Approval)</a:t>
              </a:r>
            </a:p>
            <a:p>
              <a:r>
                <a:rPr lang="en-IN" sz="1200" b="1" dirty="0"/>
                <a:t>Professor task: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 Student Approval (Student Wise Approval)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xmlns="" id="{65A0A79F-5FB7-4347-AF4F-3403235B9258}"/>
                </a:ext>
              </a:extLst>
            </p:cNvPr>
            <p:cNvSpPr/>
            <p:nvPr/>
          </p:nvSpPr>
          <p:spPr>
            <a:xfrm>
              <a:off x="1624533" y="5412525"/>
              <a:ext cx="36227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Approval Cycle Completion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Official Email Notifications – University Email ID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IN" sz="1200" dirty="0"/>
                <a:t>University Approval Workflows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018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A85A2E-19F7-4DE2-9E0E-AC65791A5099}"/>
              </a:ext>
            </a:extLst>
          </p:cNvPr>
          <p:cNvSpPr/>
          <p:nvPr/>
        </p:nvSpPr>
        <p:spPr>
          <a:xfrm>
            <a:off x="283029" y="293914"/>
            <a:ext cx="11625942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000" dirty="0"/>
              <a:t>AMS – ADMIN Features - 1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xmlns="" id="{234215A8-055A-4234-9489-70371CD2D7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371337"/>
              </p:ext>
            </p:extLst>
          </p:nvPr>
        </p:nvGraphicFramePr>
        <p:xfrm>
          <a:off x="1123156" y="1139981"/>
          <a:ext cx="9945687" cy="5227209"/>
        </p:xfrm>
        <a:graphic>
          <a:graphicData uri="http://schemas.openxmlformats.org/drawingml/2006/table">
            <a:tbl>
              <a:tblPr firstRow="1" bandRow="1"/>
              <a:tblGrid>
                <a:gridCol w="2105576">
                  <a:extLst>
                    <a:ext uri="{9D8B030D-6E8A-4147-A177-3AD203B41FA5}">
                      <a16:colId xmlns:a16="http://schemas.microsoft.com/office/drawing/2014/main" xmlns="" val="3153493223"/>
                    </a:ext>
                  </a:extLst>
                </a:gridCol>
                <a:gridCol w="2867267">
                  <a:extLst>
                    <a:ext uri="{9D8B030D-6E8A-4147-A177-3AD203B41FA5}">
                      <a16:colId xmlns:a16="http://schemas.microsoft.com/office/drawing/2014/main" xmlns="" val="3387641599"/>
                    </a:ext>
                  </a:extLst>
                </a:gridCol>
                <a:gridCol w="2486422">
                  <a:extLst>
                    <a:ext uri="{9D8B030D-6E8A-4147-A177-3AD203B41FA5}">
                      <a16:colId xmlns:a16="http://schemas.microsoft.com/office/drawing/2014/main" xmlns="" val="3845074631"/>
                    </a:ext>
                  </a:extLst>
                </a:gridCol>
                <a:gridCol w="2486422">
                  <a:extLst>
                    <a:ext uri="{9D8B030D-6E8A-4147-A177-3AD203B41FA5}">
                      <a16:colId xmlns:a16="http://schemas.microsoft.com/office/drawing/2014/main" xmlns="" val="2906162817"/>
                    </a:ext>
                  </a:extLst>
                </a:gridCol>
              </a:tblGrid>
              <a:tr h="52272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Basic Profile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Role Change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Manage Discipline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Approval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Faculty Approval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Semester Start/Stop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Manage  College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Professor &amp; Head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Dean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Faculty Removal</a:t>
                      </a:r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b="0" dirty="0"/>
                        <a:t>Result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Fees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Fellowship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Contingency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Grade Card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Semester Wise Grade List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Register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Course wise Grades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Grade Sheet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Transcript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RollNo. wise Grade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Grade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Degree Print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Degree Photo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Block Student Registration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Course Drops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Course wise Student Drops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ORW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Roll No wise ORW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Academic Year wise ORW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Thesis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Roll No wise Thesis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Academic Year wise Thesis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Qualifying Exam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Roll No wise Qualifying Exam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Academic Year wise Qualifying Exam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  <a:p>
                      <a:pPr marL="285750" indent="-285750" algn="r">
                        <a:buFont typeface="Arial" panose="020B0604020202020204" pitchFamily="34" charset="0"/>
                        <a:buChar char="•"/>
                      </a:pPr>
                      <a:r>
                        <a:rPr lang="en-IN" b="1" i="1" dirty="0" err="1"/>
                        <a:t>contd</a:t>
                      </a:r>
                      <a:r>
                        <a:rPr lang="en-IN" b="1" i="1" dirty="0"/>
                        <a:t>…</a:t>
                      </a:r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321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710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A85A2E-19F7-4DE2-9E0E-AC65791A5099}"/>
              </a:ext>
            </a:extLst>
          </p:cNvPr>
          <p:cNvSpPr/>
          <p:nvPr/>
        </p:nvSpPr>
        <p:spPr>
          <a:xfrm>
            <a:off x="283029" y="293914"/>
            <a:ext cx="11625942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000" dirty="0"/>
              <a:t>AMS – ADMIN Features - 2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xmlns="" id="{FC66F750-3535-485E-A22D-C22758928C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293189"/>
              </p:ext>
            </p:extLst>
          </p:nvPr>
        </p:nvGraphicFramePr>
        <p:xfrm>
          <a:off x="1086644" y="1371237"/>
          <a:ext cx="10018712" cy="4480560"/>
        </p:xfrm>
        <a:graphic>
          <a:graphicData uri="http://schemas.openxmlformats.org/drawingml/2006/table">
            <a:tbl>
              <a:tblPr firstRow="1" bandRow="1"/>
              <a:tblGrid>
                <a:gridCol w="2121036">
                  <a:extLst>
                    <a:ext uri="{9D8B030D-6E8A-4147-A177-3AD203B41FA5}">
                      <a16:colId xmlns:a16="http://schemas.microsoft.com/office/drawing/2014/main" xmlns="" val="3153493223"/>
                    </a:ext>
                  </a:extLst>
                </a:gridCol>
                <a:gridCol w="2888320">
                  <a:extLst>
                    <a:ext uri="{9D8B030D-6E8A-4147-A177-3AD203B41FA5}">
                      <a16:colId xmlns:a16="http://schemas.microsoft.com/office/drawing/2014/main" xmlns="" val="3387641599"/>
                    </a:ext>
                  </a:extLst>
                </a:gridCol>
                <a:gridCol w="2504678">
                  <a:extLst>
                    <a:ext uri="{9D8B030D-6E8A-4147-A177-3AD203B41FA5}">
                      <a16:colId xmlns:a16="http://schemas.microsoft.com/office/drawing/2014/main" xmlns="" val="3845074631"/>
                    </a:ext>
                  </a:extLst>
                </a:gridCol>
                <a:gridCol w="2504678">
                  <a:extLst>
                    <a:ext uri="{9D8B030D-6E8A-4147-A177-3AD203B41FA5}">
                      <a16:colId xmlns:a16="http://schemas.microsoft.com/office/drawing/2014/main" xmlns="" val="2906162817"/>
                    </a:ext>
                  </a:extLst>
                </a:gridCol>
              </a:tblGrid>
              <a:tr h="39972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Course Reports UG &amp; PG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Result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Register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Failure Report Student Wise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PPW/ORW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Thesis &amp; Qualifying Date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Identity Card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Course Registration Status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Profile </a:t>
                      </a:r>
                      <a:r>
                        <a:rPr lang="en-IN" b="0" dirty="0" err="1"/>
                        <a:t>Updation</a:t>
                      </a:r>
                      <a:r>
                        <a:rPr lang="en-IN" b="0" dirty="0"/>
                        <a:t> (e.g. Enrolment Date, Discipline)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Modify Advisory Committee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Drop Course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Modify Student Grade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Modify PPW/ORW file of Student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Change Student Status – Pass Out, Left, Split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Upload Student Photo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Upload Student PPW/ORW File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Mail send with Attachments</a:t>
                      </a:r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Thesis Exam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Repeat Course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Change Student Major Field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Status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Grade for Reappear(Suppl.)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Search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Course Search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Thesis Search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Course Evaluation Proforma</a:t>
                      </a:r>
                    </a:p>
                    <a:p>
                      <a:pPr marL="285750" indent="-285750" algn="r">
                        <a:buFont typeface="Arial" panose="020B0604020202020204" pitchFamily="34" charset="0"/>
                        <a:buChar char="•"/>
                      </a:pPr>
                      <a:endParaRPr lang="en-IN" b="1" i="1" dirty="0"/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321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277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A85A2E-19F7-4DE2-9E0E-AC65791A5099}"/>
              </a:ext>
            </a:extLst>
          </p:cNvPr>
          <p:cNvSpPr/>
          <p:nvPr/>
        </p:nvSpPr>
        <p:spPr>
          <a:xfrm>
            <a:off x="283029" y="293914"/>
            <a:ext cx="11625942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000" dirty="0"/>
              <a:t>AMS – </a:t>
            </a:r>
            <a:r>
              <a:rPr lang="en-IN" sz="4000" dirty="0" err="1"/>
              <a:t>HoD</a:t>
            </a:r>
            <a:r>
              <a:rPr lang="en-IN" sz="4000" dirty="0"/>
              <a:t> Features List – 1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xmlns="" id="{C3B89566-20D7-4CC0-91C1-8864AFBF7D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3649443"/>
              </p:ext>
            </p:extLst>
          </p:nvPr>
        </p:nvGraphicFramePr>
        <p:xfrm>
          <a:off x="1243013" y="1269637"/>
          <a:ext cx="10018712" cy="4480560"/>
        </p:xfrm>
        <a:graphic>
          <a:graphicData uri="http://schemas.openxmlformats.org/drawingml/2006/table">
            <a:tbl>
              <a:tblPr firstRow="1" bandRow="1"/>
              <a:tblGrid>
                <a:gridCol w="2121036">
                  <a:extLst>
                    <a:ext uri="{9D8B030D-6E8A-4147-A177-3AD203B41FA5}">
                      <a16:colId xmlns:a16="http://schemas.microsoft.com/office/drawing/2014/main" xmlns="" val="3153493223"/>
                    </a:ext>
                  </a:extLst>
                </a:gridCol>
                <a:gridCol w="2888320">
                  <a:extLst>
                    <a:ext uri="{9D8B030D-6E8A-4147-A177-3AD203B41FA5}">
                      <a16:colId xmlns:a16="http://schemas.microsoft.com/office/drawing/2014/main" xmlns="" val="3387641599"/>
                    </a:ext>
                  </a:extLst>
                </a:gridCol>
                <a:gridCol w="2504678">
                  <a:extLst>
                    <a:ext uri="{9D8B030D-6E8A-4147-A177-3AD203B41FA5}">
                      <a16:colId xmlns:a16="http://schemas.microsoft.com/office/drawing/2014/main" xmlns="" val="3845074631"/>
                    </a:ext>
                  </a:extLst>
                </a:gridCol>
                <a:gridCol w="2504678">
                  <a:extLst>
                    <a:ext uri="{9D8B030D-6E8A-4147-A177-3AD203B41FA5}">
                      <a16:colId xmlns:a16="http://schemas.microsoft.com/office/drawing/2014/main" xmlns="" val="2906162817"/>
                    </a:ext>
                  </a:extLst>
                </a:gridCol>
              </a:tblGrid>
              <a:tr h="39972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Basic Profile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Qualifications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Edit Basic Profile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Fees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Fellowship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Contingency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Add Courses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Offer Courses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Allocate Faculty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Allocate Guide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Faculty Approval of Students</a:t>
                      </a:r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Guide Approval of Students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Professor Approval of Students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Faculty Approval of Students by Professor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Guide Approval of Students by Professor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Class Schedule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Examination Scheme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Examination Dates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Assign Grades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Professor Approval of Course Result</a:t>
                      </a:r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View Course Result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Guide Approval of Progress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Professor Approval of Progress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Result Reports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Failure Report Course Wise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Failure Report Student Wise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Discipline Wise Reports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Registration Report-Courses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Student Registration Report-Roaster Form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Not Registered Students Report-Roaster Form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Course Registration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b="0" dirty="0"/>
                        <a:t>Faculty Allocation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IN" b="0" dirty="0"/>
                    </a:p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IN" b="1" i="1" dirty="0" err="1"/>
                        <a:t>contd</a:t>
                      </a:r>
                      <a:r>
                        <a:rPr lang="en-IN" b="1" i="1" dirty="0"/>
                        <a:t>…</a:t>
                      </a:r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321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640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A85A2E-19F7-4DE2-9E0E-AC65791A5099}"/>
              </a:ext>
            </a:extLst>
          </p:cNvPr>
          <p:cNvSpPr/>
          <p:nvPr/>
        </p:nvSpPr>
        <p:spPr>
          <a:xfrm>
            <a:off x="283029" y="293914"/>
            <a:ext cx="11625942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000" dirty="0"/>
              <a:t>AMS – PROFESSORS Features List – 2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xmlns="" id="{C4C12AB8-58E1-4AB8-BC71-DC5D865E67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8376086"/>
              </p:ext>
            </p:extLst>
          </p:nvPr>
        </p:nvGraphicFramePr>
        <p:xfrm>
          <a:off x="1409701" y="1460137"/>
          <a:ext cx="9421090" cy="4480560"/>
        </p:xfrm>
        <a:graphic>
          <a:graphicData uri="http://schemas.openxmlformats.org/drawingml/2006/table">
            <a:tbl>
              <a:tblPr firstRow="1" bandRow="1"/>
              <a:tblGrid>
                <a:gridCol w="9421090">
                  <a:extLst>
                    <a:ext uri="{9D8B030D-6E8A-4147-A177-3AD203B41FA5}">
                      <a16:colId xmlns:a16="http://schemas.microsoft.com/office/drawing/2014/main" xmlns="" val="3153493223"/>
                    </a:ext>
                  </a:extLst>
                </a:gridCol>
              </a:tblGrid>
              <a:tr h="39972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View Users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Member Approval of Advisory Committee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Guide Approval of PPW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Professor Approval of PPW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Head Approval of PPW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Advisory Committee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Approval of ORW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Guide Approval of ORW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Professor Approval of ORW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Head Approval of ORW</a:t>
                      </a:r>
                    </a:p>
                    <a:p>
                      <a:endParaRPr lang="en-IN" b="0" dirty="0"/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321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42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A85A2E-19F7-4DE2-9E0E-AC65791A5099}"/>
              </a:ext>
            </a:extLst>
          </p:cNvPr>
          <p:cNvSpPr/>
          <p:nvPr/>
        </p:nvSpPr>
        <p:spPr>
          <a:xfrm>
            <a:off x="283029" y="293914"/>
            <a:ext cx="11625942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000" dirty="0"/>
              <a:t>AMS – GUIDE &amp; FACULTY Features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xmlns="" id="{61079EFC-9DD1-49D5-9653-42ACBB9A23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749807"/>
              </p:ext>
            </p:extLst>
          </p:nvPr>
        </p:nvGraphicFramePr>
        <p:xfrm>
          <a:off x="1077246" y="1358536"/>
          <a:ext cx="10022554" cy="4661264"/>
        </p:xfrm>
        <a:graphic>
          <a:graphicData uri="http://schemas.openxmlformats.org/drawingml/2006/table">
            <a:tbl>
              <a:tblPr firstRow="1" bandRow="1"/>
              <a:tblGrid>
                <a:gridCol w="10022554">
                  <a:extLst>
                    <a:ext uri="{9D8B030D-6E8A-4147-A177-3AD203B41FA5}">
                      <a16:colId xmlns:a16="http://schemas.microsoft.com/office/drawing/2014/main" xmlns="" val="3153493223"/>
                    </a:ext>
                  </a:extLst>
                </a:gridCol>
              </a:tblGrid>
              <a:tr h="4661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Basic Profile Management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Qualifications Management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Faculty Approval of Students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Guide Approval of Students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Assignment of Grades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PPW Management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Reports Management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ORW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Progress Reports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b="0" dirty="0"/>
                        <a:t>Change Role, and perform tasks</a:t>
                      </a:r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321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1151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A85A2E-19F7-4DE2-9E0E-AC65791A5099}"/>
              </a:ext>
            </a:extLst>
          </p:cNvPr>
          <p:cNvSpPr/>
          <p:nvPr/>
        </p:nvSpPr>
        <p:spPr>
          <a:xfrm>
            <a:off x="283029" y="293914"/>
            <a:ext cx="11625942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000" dirty="0"/>
              <a:t>AMS – STUDENTS Features 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xmlns="" id="{2A63C3A8-F604-4C8A-BFE2-7016461E52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294087"/>
              </p:ext>
            </p:extLst>
          </p:nvPr>
        </p:nvGraphicFramePr>
        <p:xfrm>
          <a:off x="911513" y="1240246"/>
          <a:ext cx="10368973" cy="4931954"/>
        </p:xfrm>
        <a:graphic>
          <a:graphicData uri="http://schemas.openxmlformats.org/drawingml/2006/table">
            <a:tbl>
              <a:tblPr firstRow="1" bandRow="1"/>
              <a:tblGrid>
                <a:gridCol w="5031438">
                  <a:extLst>
                    <a:ext uri="{9D8B030D-6E8A-4147-A177-3AD203B41FA5}">
                      <a16:colId xmlns:a16="http://schemas.microsoft.com/office/drawing/2014/main" xmlns="" val="3153493223"/>
                    </a:ext>
                  </a:extLst>
                </a:gridCol>
                <a:gridCol w="5337535">
                  <a:extLst>
                    <a:ext uri="{9D8B030D-6E8A-4147-A177-3AD203B41FA5}">
                      <a16:colId xmlns:a16="http://schemas.microsoft.com/office/drawing/2014/main" xmlns="" val="3387641599"/>
                    </a:ext>
                  </a:extLst>
                </a:gridCol>
              </a:tblGrid>
              <a:tr h="4931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Basic Profile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Qualification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Fellowship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Contingency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Course Registration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Submit Roster Form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Select Minors/Supporting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Courses Selection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Advisory Committee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Thesis Problem</a:t>
                      </a:r>
                    </a:p>
                    <a:p>
                      <a:endParaRPr lang="en-IN" b="0" dirty="0"/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Submit PPW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Discipline Wise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Reports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Thesis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Course Evaluation Proforma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Comprehensive Examination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b="0" dirty="0"/>
                        <a:t>Qualifying Exam</a:t>
                      </a:r>
                    </a:p>
                  </a:txBody>
                  <a:tcPr>
                    <a:lnL w="12700" cmpd="sng">
                      <a:solidFill>
                        <a:srgbClr val="353535"/>
                      </a:solidFill>
                    </a:lnL>
                    <a:lnR w="12700" cmpd="sng">
                      <a:solidFill>
                        <a:srgbClr val="353535"/>
                      </a:solidFill>
                    </a:lnR>
                    <a:lnT w="12700" cmpd="sng">
                      <a:solidFill>
                        <a:srgbClr val="353535"/>
                      </a:solidFill>
                    </a:lnT>
                    <a:lnB w="12700" cmpd="sng">
                      <a:solidFill>
                        <a:srgbClr val="35353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353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321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972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F3705C4-381D-422C-A1EE-09D85521DE9F}"/>
              </a:ext>
            </a:extLst>
          </p:cNvPr>
          <p:cNvSpPr/>
          <p:nvPr/>
        </p:nvSpPr>
        <p:spPr>
          <a:xfrm>
            <a:off x="203200" y="275934"/>
            <a:ext cx="11684000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/>
              <a:t>AMS - SPOCs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95D8992-5691-47E8-91CA-72501888B902}"/>
              </a:ext>
            </a:extLst>
          </p:cNvPr>
          <p:cNvSpPr txBox="1"/>
          <p:nvPr/>
        </p:nvSpPr>
        <p:spPr>
          <a:xfrm>
            <a:off x="323432" y="1392872"/>
            <a:ext cx="267376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ANDUAT, </a:t>
            </a:r>
            <a:r>
              <a:rPr lang="en-US" dirty="0" err="1"/>
              <a:t>Ayodhya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IVRI, </a:t>
            </a:r>
            <a:r>
              <a:rPr lang="en-US" dirty="0" err="1"/>
              <a:t>Izatnagar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BCKV, </a:t>
            </a:r>
            <a:r>
              <a:rPr lang="en-US" dirty="0" err="1"/>
              <a:t>Mohanpur</a:t>
            </a:r>
            <a:endParaRPr lang="en-US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7373279-35A7-47E4-B672-661D1BB2A728}"/>
              </a:ext>
            </a:extLst>
          </p:cNvPr>
          <p:cNvSpPr/>
          <p:nvPr/>
        </p:nvSpPr>
        <p:spPr>
          <a:xfrm>
            <a:off x="323433" y="985440"/>
            <a:ext cx="267376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sz="16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Avanaksh</a:t>
            </a:r>
            <a:r>
              <a:rPr lang="en-IN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N" sz="1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Singh </a:t>
            </a:r>
            <a:r>
              <a:rPr lang="en-IN" sz="1600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Sambyal</a:t>
            </a:r>
            <a:endParaRPr lang="en-IN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29A8298-52CE-429C-994E-9882A02CA1FA}"/>
              </a:ext>
            </a:extLst>
          </p:cNvPr>
          <p:cNvSpPr txBox="1"/>
          <p:nvPr/>
        </p:nvSpPr>
        <p:spPr>
          <a:xfrm>
            <a:off x="323431" y="2844228"/>
            <a:ext cx="267376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AUK, Kota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MAFSU, Nagpur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MPKV, </a:t>
            </a:r>
            <a:r>
              <a:rPr lang="en-US" dirty="0" err="1"/>
              <a:t>Rahuri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NAU, Navsari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SKUAST, Kashmir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1E37C05-E2F1-4AE4-A664-91FBB47E06FC}"/>
              </a:ext>
            </a:extLst>
          </p:cNvPr>
          <p:cNvSpPr/>
          <p:nvPr/>
        </p:nvSpPr>
        <p:spPr>
          <a:xfrm>
            <a:off x="309896" y="2424434"/>
            <a:ext cx="2673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Deepika Singh </a:t>
            </a:r>
            <a:endParaRPr lang="en-IN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894615C-C863-4D08-8405-1B7E7F9FF7D3}"/>
              </a:ext>
            </a:extLst>
          </p:cNvPr>
          <p:cNvSpPr txBox="1"/>
          <p:nvPr/>
        </p:nvSpPr>
        <p:spPr>
          <a:xfrm>
            <a:off x="323431" y="5027156"/>
            <a:ext cx="267376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BAU, </a:t>
            </a:r>
            <a:r>
              <a:rPr lang="en-US" dirty="0" err="1"/>
              <a:t>Kanke</a:t>
            </a:r>
            <a:r>
              <a:rPr lang="en-US" dirty="0"/>
              <a:t> Ranchi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IARI, Delhi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NDRI, Karnal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RAJUVAS, Bikaner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SKRAU, Bikaner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827408B-F15F-4718-A10B-C81D0F8A1332}"/>
              </a:ext>
            </a:extLst>
          </p:cNvPr>
          <p:cNvSpPr/>
          <p:nvPr/>
        </p:nvSpPr>
        <p:spPr>
          <a:xfrm>
            <a:off x="323431" y="4541799"/>
            <a:ext cx="2673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Dinesh </a:t>
            </a:r>
            <a:r>
              <a:rPr lang="en-IN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Rajpoot </a:t>
            </a:r>
            <a:endParaRPr lang="en-IN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52BEAA9-876E-44DB-9F0A-A6405435F24C}"/>
              </a:ext>
            </a:extLst>
          </p:cNvPr>
          <p:cNvSpPr txBox="1"/>
          <p:nvPr/>
        </p:nvSpPr>
        <p:spPr>
          <a:xfrm>
            <a:off x="3199561" y="1392872"/>
            <a:ext cx="267376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ANGRAU, Guntur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AU, Jodhpur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RVSKVV, Gwalior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SVPUAT, Meerut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TANUVAS, Chennai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CFD21225-8175-486E-A8F6-80568AAEFFF4}"/>
              </a:ext>
            </a:extLst>
          </p:cNvPr>
          <p:cNvSpPr/>
          <p:nvPr/>
        </p:nvSpPr>
        <p:spPr>
          <a:xfrm>
            <a:off x="3199562" y="985440"/>
            <a:ext cx="2673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Himanshu Kumar </a:t>
            </a:r>
            <a:r>
              <a:rPr lang="en-IN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singh</a:t>
            </a:r>
            <a:endParaRPr lang="en-IN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F48A17E-660D-46B8-B783-93FFED5FE1E9}"/>
              </a:ext>
            </a:extLst>
          </p:cNvPr>
          <p:cNvSpPr txBox="1"/>
          <p:nvPr/>
        </p:nvSpPr>
        <p:spPr>
          <a:xfrm>
            <a:off x="3186019" y="3327062"/>
            <a:ext cx="267376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BAU, </a:t>
            </a:r>
            <a:r>
              <a:rPr lang="en-US" dirty="0" err="1"/>
              <a:t>Sabour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CAU, Imphal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CGKV, </a:t>
            </a:r>
            <a:r>
              <a:rPr lang="en-US" dirty="0" err="1"/>
              <a:t>Durg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KAU, Thrissur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KVASU, </a:t>
            </a:r>
            <a:r>
              <a:rPr lang="en-US" dirty="0" err="1"/>
              <a:t>Pookode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A5328DD-1BFE-44E9-B11E-480E723583B5}"/>
              </a:ext>
            </a:extLst>
          </p:cNvPr>
          <p:cNvSpPr/>
          <p:nvPr/>
        </p:nvSpPr>
        <p:spPr>
          <a:xfrm>
            <a:off x="3186020" y="2919630"/>
            <a:ext cx="2673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Lal </a:t>
            </a:r>
            <a:r>
              <a:rPr lang="en-IN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Bahadur</a:t>
            </a:r>
            <a:r>
              <a:rPr lang="en-I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N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Yadav</a:t>
            </a:r>
            <a:endParaRPr lang="en-IN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E8D7ED9-A3FE-462B-8F94-58804FA704CF}"/>
              </a:ext>
            </a:extLst>
          </p:cNvPr>
          <p:cNvSpPr txBox="1"/>
          <p:nvPr/>
        </p:nvSpPr>
        <p:spPr>
          <a:xfrm>
            <a:off x="5979177" y="3350172"/>
            <a:ext cx="267376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CSKHPKV, Palampur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UASB, Bengaluru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UAS, Dharwad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UASR, Raichur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UHS, Bagalkot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0D6C1B4-96AB-4E34-8E55-C29B59CB0B35}"/>
              </a:ext>
            </a:extLst>
          </p:cNvPr>
          <p:cNvSpPr/>
          <p:nvPr/>
        </p:nvSpPr>
        <p:spPr>
          <a:xfrm>
            <a:off x="5979178" y="2942740"/>
            <a:ext cx="2673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Manish Chauhan</a:t>
            </a:r>
            <a:endParaRPr lang="en-IN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D0E0118-43C5-40DD-862A-6DC861940D0B}"/>
              </a:ext>
            </a:extLst>
          </p:cNvPr>
          <p:cNvSpPr txBox="1"/>
          <p:nvPr/>
        </p:nvSpPr>
        <p:spPr>
          <a:xfrm>
            <a:off x="8841764" y="1439039"/>
            <a:ext cx="2896437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CSA, Kanpur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DUVASU, Mathura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GADVASU, Ludhiana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NDVSU, Jabalpur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VCSGUUHF, </a:t>
            </a:r>
            <a:r>
              <a:rPr lang="en-US" dirty="0" err="1"/>
              <a:t>Bharsar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WBUAFS, Kolkata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1ACD6B9-2580-4CE4-842D-FC47BC4F6F3C}"/>
              </a:ext>
            </a:extLst>
          </p:cNvPr>
          <p:cNvSpPr/>
          <p:nvPr/>
        </p:nvSpPr>
        <p:spPr>
          <a:xfrm>
            <a:off x="8841765" y="1020324"/>
            <a:ext cx="288290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Rajni </a:t>
            </a:r>
            <a:r>
              <a:rPr lang="en-IN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Gulia</a:t>
            </a:r>
            <a:endParaRPr lang="en-IN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1A841CD-4B32-46DF-B0CF-F0FBDACCE340}"/>
              </a:ext>
            </a:extLst>
          </p:cNvPr>
          <p:cNvSpPr txBox="1"/>
          <p:nvPr/>
        </p:nvSpPr>
        <p:spPr>
          <a:xfrm>
            <a:off x="5979177" y="1427756"/>
            <a:ext cx="2673767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DPDKV, Akola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DYSPUHF, </a:t>
            </a:r>
            <a:r>
              <a:rPr lang="en-US" dirty="0" err="1"/>
              <a:t>Solan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BUAT, Banda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SKNAU, </a:t>
            </a:r>
            <a:r>
              <a:rPr lang="en-US" dirty="0" err="1"/>
              <a:t>Jobner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TNAU, Coimbatore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575BE16-FEBB-4252-98D9-82473E86BFBD}"/>
              </a:ext>
            </a:extLst>
          </p:cNvPr>
          <p:cNvSpPr/>
          <p:nvPr/>
        </p:nvSpPr>
        <p:spPr>
          <a:xfrm>
            <a:off x="5979178" y="1020324"/>
            <a:ext cx="2673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Rama Dahiya</a:t>
            </a:r>
            <a:endParaRPr lang="en-IN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8135598-5DAA-4845-826C-0709F1E30D46}"/>
              </a:ext>
            </a:extLst>
          </p:cNvPr>
          <p:cNvSpPr txBox="1"/>
          <p:nvPr/>
        </p:nvSpPr>
        <p:spPr>
          <a:xfrm>
            <a:off x="8855299" y="3645932"/>
            <a:ext cx="2896437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AAU, Anand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AAUJ, Jorhat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BASU, Patna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RLBCAU, Jhansi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SKUAST, Jammu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SVVU, Tirupati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0A4C332D-727F-4588-B98E-3A3083577EAF}"/>
              </a:ext>
            </a:extLst>
          </p:cNvPr>
          <p:cNvSpPr/>
          <p:nvPr/>
        </p:nvSpPr>
        <p:spPr>
          <a:xfrm>
            <a:off x="8855300" y="3238500"/>
            <a:ext cx="288290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/>
              <a:t>Solanki Ghosh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BC331A9-D744-4740-9F69-E5251473B39A}"/>
              </a:ext>
            </a:extLst>
          </p:cNvPr>
          <p:cNvSpPr txBox="1"/>
          <p:nvPr/>
        </p:nvSpPr>
        <p:spPr>
          <a:xfrm>
            <a:off x="3186019" y="5255418"/>
            <a:ext cx="2655137" cy="1354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DRPCAU, </a:t>
            </a:r>
            <a:r>
              <a:rPr lang="en-US" sz="1600" dirty="0" err="1"/>
              <a:t>Pusa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GBPUAT, </a:t>
            </a:r>
            <a:r>
              <a:rPr lang="en-US" sz="1600" dirty="0" err="1"/>
              <a:t>Pantnagar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IGKV, Raipur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JNKVV, Jabalpur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MHU, Hisar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6B20ED8-5439-49A9-9053-9E0C2F22D96A}"/>
              </a:ext>
            </a:extLst>
          </p:cNvPr>
          <p:cNvSpPr/>
          <p:nvPr/>
        </p:nvSpPr>
        <p:spPr>
          <a:xfrm>
            <a:off x="3186019" y="4842490"/>
            <a:ext cx="2673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/>
              <a:t>Triloki Prakash Singh</a:t>
            </a:r>
            <a:endParaRPr lang="en-IN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F72FD45-9308-46B0-BBAE-DFBF87C7C032}"/>
              </a:ext>
            </a:extLst>
          </p:cNvPr>
          <p:cNvSpPr txBox="1"/>
          <p:nvPr/>
        </p:nvSpPr>
        <p:spPr>
          <a:xfrm>
            <a:off x="5979177" y="5289184"/>
            <a:ext cx="2655137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CIFE, Mumbai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FDFFD720-2D51-42BC-927C-E98A0DE7BF0D}"/>
              </a:ext>
            </a:extLst>
          </p:cNvPr>
          <p:cNvSpPr/>
          <p:nvPr/>
        </p:nvSpPr>
        <p:spPr>
          <a:xfrm>
            <a:off x="5979177" y="4876256"/>
            <a:ext cx="26737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IN" dirty="0"/>
              <a:t>Uday</a:t>
            </a:r>
          </a:p>
        </p:txBody>
      </p:sp>
    </p:spTree>
    <p:extLst>
      <p:ext uri="{BB962C8B-B14F-4D97-AF65-F5344CB8AC3E}">
        <p14:creationId xmlns:p14="http://schemas.microsoft.com/office/powerpoint/2010/main" val="175480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F3705C4-381D-422C-A1EE-09D85521DE9F}"/>
              </a:ext>
            </a:extLst>
          </p:cNvPr>
          <p:cNvSpPr/>
          <p:nvPr/>
        </p:nvSpPr>
        <p:spPr>
          <a:xfrm>
            <a:off x="203200" y="275934"/>
            <a:ext cx="11684000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/>
              <a:t>AMS – Upcoming Features 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xmlns="" id="{46A3ACAB-566B-43F1-87FF-33B8DFB2F967}"/>
              </a:ext>
            </a:extLst>
          </p:cNvPr>
          <p:cNvSpPr/>
          <p:nvPr/>
        </p:nvSpPr>
        <p:spPr>
          <a:xfrm>
            <a:off x="1714500" y="1182625"/>
            <a:ext cx="927100" cy="677240"/>
          </a:xfrm>
          <a:prstGeom prst="star5">
            <a:avLst/>
          </a:prstGeom>
          <a:solidFill>
            <a:srgbClr val="E2F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69F80E-4F7F-4EC9-BF05-DBD7D9D37262}"/>
              </a:ext>
            </a:extLst>
          </p:cNvPr>
          <p:cNvSpPr txBox="1"/>
          <p:nvPr/>
        </p:nvSpPr>
        <p:spPr>
          <a:xfrm>
            <a:off x="3035300" y="1275090"/>
            <a:ext cx="427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Improved Dashboard</a:t>
            </a:r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xmlns="" id="{880DF58D-4D1C-4CAF-9528-95DD3855075D}"/>
              </a:ext>
            </a:extLst>
          </p:cNvPr>
          <p:cNvSpPr/>
          <p:nvPr/>
        </p:nvSpPr>
        <p:spPr>
          <a:xfrm>
            <a:off x="1714500" y="2224025"/>
            <a:ext cx="927100" cy="677240"/>
          </a:xfrm>
          <a:prstGeom prst="star5">
            <a:avLst/>
          </a:prstGeom>
          <a:solidFill>
            <a:srgbClr val="E2F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CF4EAF6-CF0A-40A3-A3CB-8CEE6283662B}"/>
              </a:ext>
            </a:extLst>
          </p:cNvPr>
          <p:cNvSpPr txBox="1"/>
          <p:nvPr/>
        </p:nvSpPr>
        <p:spPr>
          <a:xfrm>
            <a:off x="3035300" y="2297470"/>
            <a:ext cx="427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AMS-Health Index</a:t>
            </a:r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xmlns="" id="{3BA44FC2-032C-40BF-AC4A-E8B5CEED9AD0}"/>
              </a:ext>
            </a:extLst>
          </p:cNvPr>
          <p:cNvSpPr/>
          <p:nvPr/>
        </p:nvSpPr>
        <p:spPr>
          <a:xfrm>
            <a:off x="1714500" y="3355555"/>
            <a:ext cx="927100" cy="677240"/>
          </a:xfrm>
          <a:prstGeom prst="star5">
            <a:avLst/>
          </a:prstGeom>
          <a:solidFill>
            <a:srgbClr val="E2F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501B3EB-E81F-4ECE-8A4A-21984BDEEECE}"/>
              </a:ext>
            </a:extLst>
          </p:cNvPr>
          <p:cNvSpPr txBox="1"/>
          <p:nvPr/>
        </p:nvSpPr>
        <p:spPr>
          <a:xfrm>
            <a:off x="3035300" y="3429000"/>
            <a:ext cx="427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SSL Certificate </a:t>
            </a:r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xmlns="" id="{959EB911-D30B-4288-A7EE-E4F52AB3946A}"/>
              </a:ext>
            </a:extLst>
          </p:cNvPr>
          <p:cNvSpPr/>
          <p:nvPr/>
        </p:nvSpPr>
        <p:spPr>
          <a:xfrm>
            <a:off x="1714500" y="4487085"/>
            <a:ext cx="927100" cy="677240"/>
          </a:xfrm>
          <a:prstGeom prst="star5">
            <a:avLst/>
          </a:prstGeom>
          <a:solidFill>
            <a:srgbClr val="E2F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342412C-D127-49DF-81F1-C2A915DE84FD}"/>
              </a:ext>
            </a:extLst>
          </p:cNvPr>
          <p:cNvSpPr txBox="1"/>
          <p:nvPr/>
        </p:nvSpPr>
        <p:spPr>
          <a:xfrm>
            <a:off x="3035300" y="4560530"/>
            <a:ext cx="427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Helpdesk</a:t>
            </a:r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xmlns="" id="{FB65708B-AF42-4AF8-8A09-338DF17904A1}"/>
              </a:ext>
            </a:extLst>
          </p:cNvPr>
          <p:cNvSpPr/>
          <p:nvPr/>
        </p:nvSpPr>
        <p:spPr>
          <a:xfrm>
            <a:off x="1714500" y="5509465"/>
            <a:ext cx="927100" cy="677240"/>
          </a:xfrm>
          <a:prstGeom prst="star5">
            <a:avLst/>
          </a:prstGeom>
          <a:solidFill>
            <a:srgbClr val="E2F1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856F373-FF9F-44FB-87D5-F6EE4C02C636}"/>
              </a:ext>
            </a:extLst>
          </p:cNvPr>
          <p:cNvSpPr txBox="1"/>
          <p:nvPr/>
        </p:nvSpPr>
        <p:spPr>
          <a:xfrm>
            <a:off x="3035300" y="5582910"/>
            <a:ext cx="427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Quick Help Videos</a:t>
            </a:r>
          </a:p>
        </p:txBody>
      </p:sp>
    </p:spTree>
    <p:extLst>
      <p:ext uri="{BB962C8B-B14F-4D97-AF65-F5344CB8AC3E}">
        <p14:creationId xmlns:p14="http://schemas.microsoft.com/office/powerpoint/2010/main" val="1586099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35373" y="1089736"/>
            <a:ext cx="9121254" cy="520142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16600" dirty="0">
                <a:ln w="0"/>
                <a:solidFill>
                  <a:srgbClr val="0070C0"/>
                </a:solidFill>
              </a:rPr>
              <a:t>Thank You</a:t>
            </a:r>
            <a:endParaRPr lang="en-IN" sz="7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01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xmlns="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4988" y="715963"/>
            <a:ext cx="9713912" cy="584200"/>
          </a:xfrm>
        </p:spPr>
        <p:txBody>
          <a:bodyPr/>
          <a:lstStyle/>
          <a:p>
            <a:r>
              <a:rPr lang="en-US" sz="4400" b="1" dirty="0"/>
              <a:t>Schedule</a:t>
            </a:r>
            <a:endParaRPr lang="en-US" altLang="en-US" dirty="0"/>
          </a:p>
        </p:txBody>
      </p:sp>
      <p:sp>
        <p:nvSpPr>
          <p:cNvPr id="30722" name="Subtitle 2">
            <a:extLst>
              <a:ext uri="{FF2B5EF4-FFF2-40B4-BE49-F238E27FC236}">
                <a16:creationId xmlns:a16="http://schemas.microsoft.com/office/drawing/2014/main" xmlns="" id="{C25DC482-24F8-1548-A70F-D202525212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1635125"/>
            <a:ext cx="8685213" cy="841375"/>
          </a:xfrm>
          <a:solidFill>
            <a:schemeClr val="tx1"/>
          </a:solidFill>
        </p:spPr>
        <p:txBody>
          <a:bodyPr/>
          <a:lstStyle/>
          <a:p>
            <a:pPr marL="639763" eaLnBrk="1" hangingPunct="1"/>
            <a:r>
              <a:rPr lang="en-US" altLang="en-US" dirty="0">
                <a:ea typeface="Glegoo" pitchFamily="2" charset="0"/>
                <a:cs typeface="Glegoo" pitchFamily="2" charset="0"/>
              </a:rPr>
              <a:t>Timeline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2A7F70BD-9560-4380-B311-68C899F297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078953"/>
              </p:ext>
            </p:extLst>
          </p:nvPr>
        </p:nvGraphicFramePr>
        <p:xfrm>
          <a:off x="952500" y="2532061"/>
          <a:ext cx="10299700" cy="36099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26667">
                  <a:extLst>
                    <a:ext uri="{9D8B030D-6E8A-4147-A177-3AD203B41FA5}">
                      <a16:colId xmlns:a16="http://schemas.microsoft.com/office/drawing/2014/main" xmlns="" val="3776321931"/>
                    </a:ext>
                  </a:extLst>
                </a:gridCol>
                <a:gridCol w="4839260">
                  <a:extLst>
                    <a:ext uri="{9D8B030D-6E8A-4147-A177-3AD203B41FA5}">
                      <a16:colId xmlns:a16="http://schemas.microsoft.com/office/drawing/2014/main" xmlns="" val="3013507449"/>
                    </a:ext>
                  </a:extLst>
                </a:gridCol>
                <a:gridCol w="2785186">
                  <a:extLst>
                    <a:ext uri="{9D8B030D-6E8A-4147-A177-3AD203B41FA5}">
                      <a16:colId xmlns:a16="http://schemas.microsoft.com/office/drawing/2014/main" xmlns="" val="1181294631"/>
                    </a:ext>
                  </a:extLst>
                </a:gridCol>
                <a:gridCol w="2048587">
                  <a:extLst>
                    <a:ext uri="{9D8B030D-6E8A-4147-A177-3AD203B41FA5}">
                      <a16:colId xmlns:a16="http://schemas.microsoft.com/office/drawing/2014/main" xmlns="" val="2446883691"/>
                    </a:ext>
                  </a:extLst>
                </a:gridCol>
              </a:tblGrid>
              <a:tr h="403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b="1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#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Activity Name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Start Time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End Time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63220230"/>
                  </a:ext>
                </a:extLst>
              </a:tr>
              <a:tr h="403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Welcome Speech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10:00 AM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10:30 AM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91624566"/>
                  </a:ext>
                </a:extLst>
              </a:tr>
              <a:tr h="403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Orientation on AMS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10:35 AM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12:45 PM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05767540"/>
                  </a:ext>
                </a:extLst>
              </a:tr>
              <a:tr h="403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Question &amp; Answer on AMS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12:50 PM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01:30 PM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26574422"/>
                  </a:ext>
                </a:extLst>
              </a:tr>
              <a:tr h="403837">
                <a:tc gridSpan="2"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en-IN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LUNCH BREAK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01:35 PM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02:55 PM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54250613"/>
                  </a:ext>
                </a:extLst>
              </a:tr>
              <a:tr h="403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4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Orientation on AU-PIMS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03:00 PM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04:15 PM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48279480"/>
                  </a:ext>
                </a:extLst>
              </a:tr>
              <a:tr h="783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Question &amp; Answer on AU-PIMS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04:20 PM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05:00 PM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72389874"/>
                  </a:ext>
                </a:extLst>
              </a:tr>
              <a:tr h="403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Closing Speech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05:05 PM</a:t>
                      </a:r>
                      <a:endParaRPr lang="en-I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240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05:30 PM</a:t>
                      </a:r>
                      <a:endParaRPr lang="en-I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170587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74E4770-BA56-4623-AAA2-3681495B9C9E}"/>
              </a:ext>
            </a:extLst>
          </p:cNvPr>
          <p:cNvSpPr/>
          <p:nvPr/>
        </p:nvSpPr>
        <p:spPr>
          <a:xfrm>
            <a:off x="381000" y="622300"/>
            <a:ext cx="11468100" cy="74930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2155A-8588-43A1-BAEC-BD51D4EE5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748711"/>
            <a:ext cx="11125200" cy="584789"/>
          </a:xfrm>
        </p:spPr>
        <p:txBody>
          <a:bodyPr/>
          <a:lstStyle/>
          <a:p>
            <a:r>
              <a:rPr lang="en-US" sz="4400" b="1" dirty="0"/>
              <a:t>Agenda – 11 January 2020 </a:t>
            </a:r>
            <a:endParaRPr lang="en-IN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599C74D3-4CCD-49EA-97C0-CC5463255FFF}"/>
              </a:ext>
            </a:extLst>
          </p:cNvPr>
          <p:cNvSpPr txBox="1">
            <a:spLocks/>
          </p:cNvSpPr>
          <p:nvPr/>
        </p:nvSpPr>
        <p:spPr>
          <a:xfrm>
            <a:off x="827544" y="1733003"/>
            <a:ext cx="3891940" cy="413036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57150"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Session 1</a:t>
            </a:r>
          </a:p>
          <a:p>
            <a:pPr marL="342900" lvl="1" indent="-342900" algn="l">
              <a:spcAft>
                <a:spcPts val="0"/>
              </a:spcAft>
              <a:buFont typeface="+mj-lt"/>
              <a:buAutoNum type="arabicPeriod"/>
            </a:pPr>
            <a:r>
              <a:rPr lang="en-IN" sz="1800" dirty="0">
                <a:solidFill>
                  <a:srgbClr val="000000"/>
                </a:solidFill>
              </a:rPr>
              <a:t>Inaugural Note</a:t>
            </a:r>
          </a:p>
          <a:p>
            <a:pPr marL="342900" lvl="1" indent="-342900" algn="l">
              <a:spcAft>
                <a:spcPts val="0"/>
              </a:spcAft>
              <a:buFont typeface="+mj-lt"/>
              <a:buAutoNum type="arabicPeriod"/>
            </a:pPr>
            <a:r>
              <a:rPr lang="en-IN" sz="1800" dirty="0">
                <a:solidFill>
                  <a:srgbClr val="000000"/>
                </a:solidFill>
              </a:rPr>
              <a:t>Brief of Activities under NAHEP 2 </a:t>
            </a:r>
          </a:p>
          <a:p>
            <a:pPr marL="342900" lvl="1" indent="-342900" algn="l">
              <a:spcAft>
                <a:spcPts val="0"/>
              </a:spcAft>
              <a:buFont typeface="+mj-lt"/>
              <a:buAutoNum type="arabicPeriod"/>
            </a:pPr>
            <a:r>
              <a:rPr lang="en-IN" sz="1800" dirty="0">
                <a:solidFill>
                  <a:srgbClr val="000000"/>
                </a:solidFill>
              </a:rPr>
              <a:t>Brief about AMS</a:t>
            </a:r>
          </a:p>
          <a:p>
            <a:pPr marL="342900" lvl="1" indent="-342900" algn="l">
              <a:spcAft>
                <a:spcPts val="0"/>
              </a:spcAft>
              <a:buFont typeface="+mj-lt"/>
              <a:buAutoNum type="arabicPeriod"/>
            </a:pPr>
            <a:r>
              <a:rPr lang="en-IN" sz="1800" dirty="0">
                <a:solidFill>
                  <a:srgbClr val="000000"/>
                </a:solidFill>
              </a:rPr>
              <a:t>Modules and features of AMS</a:t>
            </a:r>
          </a:p>
          <a:p>
            <a:pPr marL="342900" lvl="1" indent="-342900" algn="l">
              <a:spcAft>
                <a:spcPts val="0"/>
              </a:spcAft>
              <a:buFont typeface="+mj-lt"/>
              <a:buAutoNum type="arabicPeriod"/>
            </a:pPr>
            <a:r>
              <a:rPr lang="en-IN" sz="1800" dirty="0">
                <a:solidFill>
                  <a:srgbClr val="000000"/>
                </a:solidFill>
              </a:rPr>
              <a:t>Master Data Requirement of AMS</a:t>
            </a:r>
          </a:p>
          <a:p>
            <a:pPr marL="342900" lvl="1" indent="-342900" algn="l">
              <a:spcAft>
                <a:spcPts val="0"/>
              </a:spcAft>
              <a:buFont typeface="+mj-lt"/>
              <a:buAutoNum type="arabicPeriod"/>
            </a:pPr>
            <a:r>
              <a:rPr lang="en-IN" sz="1800" dirty="0">
                <a:solidFill>
                  <a:srgbClr val="000000"/>
                </a:solidFill>
              </a:rPr>
              <a:t>Practical Demo on AMS</a:t>
            </a:r>
          </a:p>
          <a:p>
            <a:pPr marL="342900" lvl="1" indent="-342900" algn="l">
              <a:spcAft>
                <a:spcPts val="0"/>
              </a:spcAft>
              <a:buFont typeface="+mj-lt"/>
              <a:buAutoNum type="arabicPeriod"/>
            </a:pPr>
            <a:r>
              <a:rPr lang="en-IN" sz="1800" dirty="0">
                <a:solidFill>
                  <a:srgbClr val="000000"/>
                </a:solidFill>
              </a:rPr>
              <a:t>User Specific Functionality</a:t>
            </a:r>
          </a:p>
          <a:p>
            <a:pPr marL="342900" lvl="1" indent="-342900" algn="l">
              <a:spcAft>
                <a:spcPts val="0"/>
              </a:spcAft>
              <a:buFont typeface="+mj-lt"/>
              <a:buAutoNum type="arabicPeriod"/>
            </a:pPr>
            <a:r>
              <a:rPr lang="en-IN" sz="1800">
                <a:solidFill>
                  <a:srgbClr val="000000"/>
                </a:solidFill>
              </a:rPr>
              <a:t>Upcoming features</a:t>
            </a:r>
            <a:endParaRPr lang="en-IN" sz="1800" dirty="0">
              <a:solidFill>
                <a:srgbClr val="000000"/>
              </a:solidFill>
            </a:endParaRPr>
          </a:p>
          <a:p>
            <a:pPr marL="342900" lvl="1" indent="-342900" algn="l">
              <a:spcAft>
                <a:spcPts val="0"/>
              </a:spcAft>
              <a:buFont typeface="+mj-lt"/>
              <a:buAutoNum type="arabicPeriod"/>
              <a:defRPr/>
            </a:pPr>
            <a:r>
              <a:rPr lang="en-IN" sz="1800" dirty="0">
                <a:solidFill>
                  <a:srgbClr val="000000"/>
                </a:solidFill>
              </a:rPr>
              <a:t>Question and Answer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90745AD9-6CA5-4282-B19A-FDDD95C70A8E}"/>
              </a:ext>
            </a:extLst>
          </p:cNvPr>
          <p:cNvSpPr txBox="1">
            <a:spLocks/>
          </p:cNvSpPr>
          <p:nvPr/>
        </p:nvSpPr>
        <p:spPr>
          <a:xfrm>
            <a:off x="6693731" y="1733003"/>
            <a:ext cx="4202869" cy="421038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57150"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Session 2</a:t>
            </a:r>
          </a:p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IN" dirty="0">
                <a:solidFill>
                  <a:srgbClr val="000000"/>
                </a:solidFill>
              </a:rPr>
              <a:t>Brief on AU-PIMS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Feature and Functionality of AU-PIMS</a:t>
            </a:r>
            <a:endParaRPr lang="en-IN" dirty="0">
              <a:solidFill>
                <a:srgbClr val="000000"/>
              </a:solidFill>
            </a:endParaRPr>
          </a:p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Practical Demo</a:t>
            </a:r>
          </a:p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IN" noProof="0" dirty="0">
                <a:solidFill>
                  <a:srgbClr val="000000"/>
                </a:solidFill>
              </a:rPr>
              <a:t>Questions and Answer</a:t>
            </a:r>
          </a:p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IN" noProof="0" dirty="0">
                <a:solidFill>
                  <a:srgbClr val="000000"/>
                </a:solidFill>
              </a:rPr>
              <a:t>Vote of Thanks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61E0BF-98CF-43BA-91EC-E8F5F8A86CF4}"/>
              </a:ext>
            </a:extLst>
          </p:cNvPr>
          <p:cNvSpPr/>
          <p:nvPr/>
        </p:nvSpPr>
        <p:spPr>
          <a:xfrm>
            <a:off x="7004411" y="2353676"/>
            <a:ext cx="3383280" cy="18288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488B33A-57ED-4C87-856D-2A5CD344FE03}"/>
              </a:ext>
            </a:extLst>
          </p:cNvPr>
          <p:cNvSpPr/>
          <p:nvPr/>
        </p:nvSpPr>
        <p:spPr>
          <a:xfrm>
            <a:off x="981156" y="2327966"/>
            <a:ext cx="3383280" cy="18288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6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8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8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8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8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8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8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8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8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8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8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8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8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8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32 -7.40741E-7 L -6.25E-7 -7.40741E-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8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8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8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8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32 -4.44444E-6 L -1.04167E-6 -4.44444E-6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8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8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8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8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8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1" grpId="0" uiExpand="1" build="p" animBg="1"/>
      <p:bldP spid="13" grpId="0" animBg="1"/>
      <p:bldP spid="13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93C7F00-CC1A-4551-98C4-9DA7292C7C4C}"/>
              </a:ext>
            </a:extLst>
          </p:cNvPr>
          <p:cNvSpPr/>
          <p:nvPr/>
        </p:nvSpPr>
        <p:spPr>
          <a:xfrm>
            <a:off x="361950" y="292100"/>
            <a:ext cx="11468100" cy="74930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2FCC65C-91D1-4309-B7F4-255CEEF72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18511"/>
            <a:ext cx="11125200" cy="584789"/>
          </a:xfrm>
        </p:spPr>
        <p:txBody>
          <a:bodyPr/>
          <a:lstStyle/>
          <a:p>
            <a:r>
              <a:rPr lang="en-IN" sz="4400" dirty="0"/>
              <a:t>Activities under NAHEP Component 2A</a:t>
            </a:r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67C2575-2010-450B-92C8-52FB33BB7080}"/>
              </a:ext>
            </a:extLst>
          </p:cNvPr>
          <p:cNvGrpSpPr/>
          <p:nvPr/>
        </p:nvGrpSpPr>
        <p:grpSpPr>
          <a:xfrm>
            <a:off x="301486" y="1167809"/>
            <a:ext cx="3367000" cy="5144091"/>
            <a:chOff x="301486" y="1167809"/>
            <a:chExt cx="3367000" cy="51440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7243F14-D2D9-40DF-839F-2B585066A2B8}"/>
                </a:ext>
              </a:extLst>
            </p:cNvPr>
            <p:cNvSpPr txBox="1"/>
            <p:nvPr/>
          </p:nvSpPr>
          <p:spPr>
            <a:xfrm>
              <a:off x="776430" y="1167809"/>
              <a:ext cx="984244" cy="1842043"/>
            </a:xfrm>
            <a:prstGeom prst="rect">
              <a:avLst/>
            </a:prstGeom>
            <a:noFill/>
          </p:spPr>
          <p:txBody>
            <a:bodyPr wrap="none" lIns="0" tIns="36576" rIns="0" bIns="0" rtlCol="0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600"/>
                </a:spcAft>
                <a:buClr>
                  <a:srgbClr val="FFE600"/>
                </a:buClr>
                <a:buSzPct val="70000"/>
              </a:pPr>
              <a:r>
                <a:rPr lang="en-US" sz="13800" b="1" dirty="0">
                  <a:solidFill>
                    <a:srgbClr val="FFE600"/>
                  </a:solidFill>
                </a:rPr>
                <a:t>1</a:t>
              </a:r>
              <a:endParaRPr lang="en-IN" sz="13800" b="1" dirty="0">
                <a:solidFill>
                  <a:srgbClr val="FFE600"/>
                </a:solidFill>
              </a:endParaRPr>
            </a:p>
          </p:txBody>
        </p:sp>
        <p:sp>
          <p:nvSpPr>
            <p:cNvPr id="13" name="Rechteck 40">
              <a:extLst>
                <a:ext uri="{FF2B5EF4-FFF2-40B4-BE49-F238E27FC236}">
                  <a16:creationId xmlns:a16="http://schemas.microsoft.com/office/drawing/2014/main" xmlns="" id="{D58874B5-8D2B-472C-9DCE-1AD9E6B02F49}"/>
                </a:ext>
              </a:extLst>
            </p:cNvPr>
            <p:cNvSpPr/>
            <p:nvPr/>
          </p:nvSpPr>
          <p:spPr bwMode="gray">
            <a:xfrm>
              <a:off x="301486" y="2766613"/>
              <a:ext cx="3367000" cy="3545287"/>
            </a:xfrm>
            <a:prstGeom prst="rect">
              <a:avLst/>
            </a:prstGeom>
            <a:solidFill>
              <a:srgbClr val="FFE600"/>
            </a:solidFill>
          </p:spPr>
          <p:txBody>
            <a:bodyPr wrap="square" tIns="90000" bIns="36000">
              <a:noAutofit/>
            </a:bodyPr>
            <a:lstStyle/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r>
                <a:rPr lang="en-IN" sz="1600" b="1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Establishment of e-learning/m-learning LMS systems along with e-content creation of UG/PG courses for participating </a:t>
              </a:r>
              <a:r>
                <a:rPr lang="en-IN" sz="1600" b="1" dirty="0" err="1">
                  <a:solidFill>
                    <a:srgbClr val="646464"/>
                  </a:solidFill>
                  <a:latin typeface="EYInterstate Light" panose="02000506000000020004" pitchFamily="2" charset="0"/>
                </a:rPr>
                <a:t>AUs.</a:t>
              </a:r>
              <a:endParaRPr lang="en-IN" sz="1600" b="1" dirty="0">
                <a:solidFill>
                  <a:srgbClr val="646464"/>
                </a:solidFill>
                <a:latin typeface="EYInterstate Light" panose="02000506000000020004" pitchFamily="2" charset="0"/>
              </a:endParaRPr>
            </a:p>
            <a:p>
              <a:pPr marL="171450" indent="-171450" algn="just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Centralized e-Courses will be developed by participating university. 	</a:t>
              </a:r>
            </a:p>
            <a:p>
              <a:pPr marL="171450" indent="-171450" algn="just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Honorarium of Rs. 15,000/- per course unit will be provided to the faculty. </a:t>
              </a:r>
            </a:p>
            <a:p>
              <a:pPr marL="171450" indent="-171450" algn="just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Courses will be centrally hosted for the benefit of all the universities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87BAC53-AD70-4929-A70A-9669B0E08151}"/>
              </a:ext>
            </a:extLst>
          </p:cNvPr>
          <p:cNvGrpSpPr/>
          <p:nvPr/>
        </p:nvGrpSpPr>
        <p:grpSpPr>
          <a:xfrm>
            <a:off x="4096834" y="1167809"/>
            <a:ext cx="3675566" cy="5144091"/>
            <a:chOff x="2507520" y="1167809"/>
            <a:chExt cx="3675566" cy="51440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FAE071D-CC0A-45B9-9B23-F5010BD01DDF}"/>
                </a:ext>
              </a:extLst>
            </p:cNvPr>
            <p:cNvSpPr txBox="1"/>
            <p:nvPr/>
          </p:nvSpPr>
          <p:spPr>
            <a:xfrm>
              <a:off x="3570506" y="1167809"/>
              <a:ext cx="984244" cy="1842043"/>
            </a:xfrm>
            <a:prstGeom prst="rect">
              <a:avLst/>
            </a:prstGeom>
            <a:noFill/>
          </p:spPr>
          <p:txBody>
            <a:bodyPr wrap="none" lIns="0" tIns="36576" rIns="0" bIns="0" rtlCol="0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600"/>
                </a:spcAft>
                <a:buClr>
                  <a:srgbClr val="FFE600"/>
                </a:buClr>
                <a:buSzPct val="70000"/>
              </a:pPr>
              <a:r>
                <a:rPr lang="en-US" sz="13800" b="1" dirty="0">
                  <a:solidFill>
                    <a:srgbClr val="808080"/>
                  </a:solidFill>
                </a:rPr>
                <a:t>2</a:t>
              </a:r>
              <a:endParaRPr lang="en-IN" sz="13800" b="1" dirty="0">
                <a:solidFill>
                  <a:srgbClr val="808080"/>
                </a:solidFill>
              </a:endParaRPr>
            </a:p>
          </p:txBody>
        </p:sp>
        <p:sp>
          <p:nvSpPr>
            <p:cNvPr id="14" name="Rechteck 40">
              <a:extLst>
                <a:ext uri="{FF2B5EF4-FFF2-40B4-BE49-F238E27FC236}">
                  <a16:creationId xmlns:a16="http://schemas.microsoft.com/office/drawing/2014/main" xmlns="" id="{DA20226B-BFA5-4E7C-BCB8-365A8792CDA7}"/>
                </a:ext>
              </a:extLst>
            </p:cNvPr>
            <p:cNvSpPr/>
            <p:nvPr/>
          </p:nvSpPr>
          <p:spPr bwMode="gray">
            <a:xfrm>
              <a:off x="2507520" y="2766613"/>
              <a:ext cx="3675566" cy="35452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tIns="90000" bIns="36000">
              <a:noAutofit/>
            </a:bodyPr>
            <a:lstStyle/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r>
                <a:rPr lang="en-IN" sz="1600" b="1" dirty="0">
                  <a:latin typeface="EYInterstate Light" panose="02000506000000020004" pitchFamily="2" charset="0"/>
                </a:rPr>
                <a:t>Establishment of Virtual Classrooms with video streaming in participating AU</a:t>
              </a:r>
            </a:p>
            <a:p>
              <a:pPr marL="171450" indent="-171450" algn="just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latin typeface="EYInterstate Light" panose="02000506000000020004" pitchFamily="2" charset="0"/>
                </a:rPr>
                <a:t>Virtual Classrooms will be created in 18 universities having SMART Boards, Cameras, visualizers, digital podium etc. </a:t>
              </a:r>
            </a:p>
            <a:p>
              <a:pPr marL="171450" indent="-171450" algn="just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latin typeface="EYInterstate Light" panose="02000506000000020004" pitchFamily="2" charset="0"/>
                </a:rPr>
                <a:t>Classes will be broadcasted from these classrooms </a:t>
              </a:r>
            </a:p>
            <a:p>
              <a:pPr marL="171450" indent="-171450" algn="just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latin typeface="EYInterstate Light" panose="02000506000000020004" pitchFamily="2" charset="0"/>
                </a:rPr>
                <a:t>Virtual Reality hardware and software has also been provided in these classrooms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E08D802-F7F1-4A92-AAB3-A3E9C776DB30}"/>
              </a:ext>
            </a:extLst>
          </p:cNvPr>
          <p:cNvGrpSpPr/>
          <p:nvPr/>
        </p:nvGrpSpPr>
        <p:grpSpPr>
          <a:xfrm>
            <a:off x="8422476" y="1167809"/>
            <a:ext cx="3083724" cy="5144089"/>
            <a:chOff x="4372992" y="1167809"/>
            <a:chExt cx="3083724" cy="514408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82A2E0C-4D89-4736-B917-25134BF0D23C}"/>
                </a:ext>
              </a:extLst>
            </p:cNvPr>
            <p:cNvSpPr txBox="1"/>
            <p:nvPr/>
          </p:nvSpPr>
          <p:spPr>
            <a:xfrm>
              <a:off x="5148958" y="1167809"/>
              <a:ext cx="984244" cy="1842043"/>
            </a:xfrm>
            <a:prstGeom prst="rect">
              <a:avLst/>
            </a:prstGeom>
            <a:noFill/>
          </p:spPr>
          <p:txBody>
            <a:bodyPr wrap="none" lIns="0" tIns="36576" rIns="0" bIns="0" rtlCol="0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600"/>
                </a:spcAft>
                <a:buClr>
                  <a:srgbClr val="FFE600"/>
                </a:buClr>
                <a:buSzPct val="70000"/>
              </a:pPr>
              <a:r>
                <a:rPr lang="en-US" sz="13800" b="1" dirty="0">
                  <a:solidFill>
                    <a:srgbClr val="999999"/>
                  </a:solidFill>
                </a:rPr>
                <a:t>3</a:t>
              </a:r>
              <a:endParaRPr lang="en-IN" sz="13800" b="1" dirty="0">
                <a:solidFill>
                  <a:srgbClr val="999999"/>
                </a:solidFill>
              </a:endParaRPr>
            </a:p>
          </p:txBody>
        </p:sp>
        <p:sp>
          <p:nvSpPr>
            <p:cNvPr id="15" name="Rechteck 40">
              <a:extLst>
                <a:ext uri="{FF2B5EF4-FFF2-40B4-BE49-F238E27FC236}">
                  <a16:creationId xmlns:a16="http://schemas.microsoft.com/office/drawing/2014/main" xmlns="" id="{B6F8B60A-AAC2-490A-A8C9-45632A3922C2}"/>
                </a:ext>
              </a:extLst>
            </p:cNvPr>
            <p:cNvSpPr/>
            <p:nvPr/>
          </p:nvSpPr>
          <p:spPr bwMode="gray">
            <a:xfrm>
              <a:off x="4372992" y="2766611"/>
              <a:ext cx="3083724" cy="35452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tIns="90000" bIns="36000">
              <a:noAutofit/>
            </a:bodyPr>
            <a:lstStyle/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r>
                <a:rPr lang="en-IN" sz="1600" b="1" dirty="0">
                  <a:latin typeface="EYInterstate Light" panose="02000506000000020004" pitchFamily="2" charset="0"/>
                </a:rPr>
                <a:t>Web Hosting Services for hosting websites and applications of </a:t>
              </a:r>
              <a:r>
                <a:rPr lang="en-IN" sz="1600" b="1" dirty="0" err="1">
                  <a:latin typeface="EYInterstate Light" panose="02000506000000020004" pitchFamily="2" charset="0"/>
                </a:rPr>
                <a:t>Aus</a:t>
              </a:r>
              <a:endParaRPr lang="en-IN" sz="1600" b="1" dirty="0">
                <a:latin typeface="EYInterstate Light" panose="02000506000000020004" pitchFamily="2" charset="0"/>
              </a:endParaRPr>
            </a:p>
            <a:p>
              <a:pPr marL="171450" indent="-171450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latin typeface="EYInterstate Light" panose="02000506000000020004" pitchFamily="2" charset="0"/>
                </a:rPr>
                <a:t>Webhosting of various applications, mobile apps and websites will be provided free-of-cost for the project period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13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ED7FBB-3DD4-424A-8396-13D6169C0D1A}"/>
              </a:ext>
            </a:extLst>
          </p:cNvPr>
          <p:cNvGrpSpPr/>
          <p:nvPr/>
        </p:nvGrpSpPr>
        <p:grpSpPr>
          <a:xfrm>
            <a:off x="361950" y="1332914"/>
            <a:ext cx="3959679" cy="5144087"/>
            <a:chOff x="6272895" y="1167811"/>
            <a:chExt cx="3959679" cy="514408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6F485B1-07B3-4DA5-87F6-FEAED69053B2}"/>
                </a:ext>
              </a:extLst>
            </p:cNvPr>
            <p:cNvSpPr txBox="1"/>
            <p:nvPr/>
          </p:nvSpPr>
          <p:spPr>
            <a:xfrm>
              <a:off x="7829370" y="1167811"/>
              <a:ext cx="984244" cy="1842043"/>
            </a:xfrm>
            <a:prstGeom prst="rect">
              <a:avLst/>
            </a:prstGeom>
            <a:noFill/>
          </p:spPr>
          <p:txBody>
            <a:bodyPr wrap="none" lIns="0" tIns="36576" rIns="0" bIns="0" rtlCol="0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600"/>
                </a:spcAft>
                <a:buClr>
                  <a:srgbClr val="FFE600"/>
                </a:buClr>
                <a:buSzPct val="70000"/>
              </a:pPr>
              <a:r>
                <a:rPr lang="en-US" sz="13800" b="1" dirty="0">
                  <a:solidFill>
                    <a:srgbClr val="C0C0C0"/>
                  </a:solidFill>
                </a:rPr>
                <a:t>4</a:t>
              </a:r>
              <a:endParaRPr lang="en-IN" sz="13800" b="1" dirty="0">
                <a:solidFill>
                  <a:srgbClr val="C0C0C0"/>
                </a:solidFill>
              </a:endParaRPr>
            </a:p>
          </p:txBody>
        </p:sp>
        <p:sp>
          <p:nvSpPr>
            <p:cNvPr id="6" name="Rechteck 40">
              <a:extLst>
                <a:ext uri="{FF2B5EF4-FFF2-40B4-BE49-F238E27FC236}">
                  <a16:creationId xmlns:a16="http://schemas.microsoft.com/office/drawing/2014/main" xmlns="" id="{FA6675EA-B559-4BDB-8A77-06ECD2F5FA50}"/>
                </a:ext>
              </a:extLst>
            </p:cNvPr>
            <p:cNvSpPr/>
            <p:nvPr/>
          </p:nvSpPr>
          <p:spPr bwMode="gray">
            <a:xfrm>
              <a:off x="6272895" y="2766614"/>
              <a:ext cx="3959679" cy="3545284"/>
            </a:xfrm>
            <a:prstGeom prst="rect">
              <a:avLst/>
            </a:prstGeom>
            <a:solidFill>
              <a:srgbClr val="FFE600"/>
            </a:solidFill>
          </p:spPr>
          <p:txBody>
            <a:bodyPr wrap="square" tIns="90000" bIns="36000">
              <a:noAutofit/>
            </a:bodyPr>
            <a:lstStyle/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r>
                <a:rPr lang="en-IN" sz="1600" b="1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Standardization and Implementation of Academic Management System (AMS) in participating </a:t>
              </a:r>
              <a:r>
                <a:rPr lang="en-IN" sz="1600" b="1" dirty="0" err="1">
                  <a:solidFill>
                    <a:srgbClr val="646464"/>
                  </a:solidFill>
                  <a:latin typeface="EYInterstate Light" panose="02000506000000020004" pitchFamily="2" charset="0"/>
                </a:rPr>
                <a:t>AUs.</a:t>
              </a:r>
              <a:r>
                <a:rPr lang="en-IN" sz="1600" b="1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 </a:t>
              </a:r>
            </a:p>
            <a:p>
              <a:pPr marL="171450" indent="-171450">
                <a:lnSpc>
                  <a:spcPct val="95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AMS software along with centralized hosting will be provided. </a:t>
              </a:r>
            </a:p>
            <a:p>
              <a:pPr marL="171450" indent="-171450">
                <a:lnSpc>
                  <a:spcPct val="95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AMS will also be customized and implemented. </a:t>
              </a:r>
            </a:p>
            <a:p>
              <a:pPr marL="171450" indent="-171450">
                <a:lnSpc>
                  <a:spcPct val="95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AMS IASRI Team will provide training, updates of the software and second level support to the users.</a:t>
              </a:r>
            </a:p>
            <a:p>
              <a:pPr marL="171450" indent="-171450">
                <a:lnSpc>
                  <a:spcPct val="95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University is required to engage at least 2-3 IT professionals to carry out the implementation and first level of user support </a:t>
              </a:r>
            </a:p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A2B8B69-492E-40A8-8329-D8398F7B0844}"/>
              </a:ext>
            </a:extLst>
          </p:cNvPr>
          <p:cNvGrpSpPr/>
          <p:nvPr/>
        </p:nvGrpSpPr>
        <p:grpSpPr>
          <a:xfrm>
            <a:off x="4404906" y="1332914"/>
            <a:ext cx="3552549" cy="5136661"/>
            <a:chOff x="9183735" y="1167811"/>
            <a:chExt cx="3552549" cy="513666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C02F17E-0F94-48FE-BCD3-AD95BEE28C14}"/>
                </a:ext>
              </a:extLst>
            </p:cNvPr>
            <p:cNvSpPr txBox="1"/>
            <p:nvPr/>
          </p:nvSpPr>
          <p:spPr>
            <a:xfrm>
              <a:off x="10317391" y="1167811"/>
              <a:ext cx="984244" cy="1842043"/>
            </a:xfrm>
            <a:prstGeom prst="rect">
              <a:avLst/>
            </a:prstGeom>
            <a:noFill/>
          </p:spPr>
          <p:txBody>
            <a:bodyPr wrap="none" lIns="0" tIns="36576" rIns="0" bIns="0" rtlCol="0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600"/>
                </a:spcAft>
                <a:buClr>
                  <a:srgbClr val="FFE600"/>
                </a:buClr>
                <a:buSzPct val="70000"/>
              </a:pPr>
              <a:r>
                <a:rPr lang="en-US" sz="13800" b="1" dirty="0">
                  <a:solidFill>
                    <a:srgbClr val="F0F0F0"/>
                  </a:solidFill>
                </a:rPr>
                <a:t>5</a:t>
              </a:r>
              <a:endParaRPr lang="en-IN" sz="13800" b="1" dirty="0">
                <a:solidFill>
                  <a:srgbClr val="F0F0F0"/>
                </a:solidFill>
              </a:endParaRPr>
            </a:p>
          </p:txBody>
        </p:sp>
        <p:sp>
          <p:nvSpPr>
            <p:cNvPr id="9" name="Rechteck 40">
              <a:extLst>
                <a:ext uri="{FF2B5EF4-FFF2-40B4-BE49-F238E27FC236}">
                  <a16:creationId xmlns:a16="http://schemas.microsoft.com/office/drawing/2014/main" xmlns="" id="{544AD0E7-C6C7-4046-865C-1AE8B8868D1E}"/>
                </a:ext>
              </a:extLst>
            </p:cNvPr>
            <p:cNvSpPr/>
            <p:nvPr/>
          </p:nvSpPr>
          <p:spPr bwMode="gray">
            <a:xfrm>
              <a:off x="9183735" y="2759188"/>
              <a:ext cx="3552549" cy="35452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tIns="90000" bIns="36000">
              <a:noAutofit/>
            </a:bodyPr>
            <a:lstStyle/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r>
                <a:rPr lang="en-IN" sz="1600" b="1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Development of online disease and pest image database on various crops and livestock for Artificial Intelligence based applications. </a:t>
              </a:r>
            </a:p>
            <a:p>
              <a:pPr marL="171450" indent="-171450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Development of online/mobile application for disease and pest identification and management. </a:t>
              </a:r>
            </a:p>
            <a:p>
              <a:pPr marL="171450" indent="-171450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IN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Operational expenses and contractual staff will be provided based on the no. of attempted pests, diseases and crops, for universities with the basic capabilities of digital cameras etc </a:t>
              </a:r>
              <a:endParaRPr lang="en-US" sz="1600" dirty="0">
                <a:solidFill>
                  <a:srgbClr val="646464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9BC3C1-C1C8-4FBE-85A4-D5418C5D608B}"/>
              </a:ext>
            </a:extLst>
          </p:cNvPr>
          <p:cNvSpPr/>
          <p:nvPr/>
        </p:nvSpPr>
        <p:spPr>
          <a:xfrm>
            <a:off x="361950" y="292100"/>
            <a:ext cx="11468100" cy="74930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BBDA4D2-DD55-46FE-A717-A058E4C16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18511"/>
            <a:ext cx="11125200" cy="584789"/>
          </a:xfrm>
        </p:spPr>
        <p:txBody>
          <a:bodyPr/>
          <a:lstStyle/>
          <a:p>
            <a:r>
              <a:rPr lang="en-IN" sz="4400" dirty="0"/>
              <a:t>Activities under NAHEP Component 2A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D37EA53-4422-4BB4-BC8F-DF643513E443}"/>
              </a:ext>
            </a:extLst>
          </p:cNvPr>
          <p:cNvGrpSpPr/>
          <p:nvPr/>
        </p:nvGrpSpPr>
        <p:grpSpPr>
          <a:xfrm>
            <a:off x="8040733" y="1332914"/>
            <a:ext cx="3789318" cy="5106575"/>
            <a:chOff x="8040733" y="1332914"/>
            <a:chExt cx="3789318" cy="51065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8CEFE55-F741-4E5D-93CA-2AE922595D34}"/>
                </a:ext>
              </a:extLst>
            </p:cNvPr>
            <p:cNvSpPr txBox="1"/>
            <p:nvPr/>
          </p:nvSpPr>
          <p:spPr>
            <a:xfrm>
              <a:off x="9457421" y="1332914"/>
              <a:ext cx="984245" cy="1842043"/>
            </a:xfrm>
            <a:prstGeom prst="rect">
              <a:avLst/>
            </a:prstGeom>
            <a:noFill/>
          </p:spPr>
          <p:txBody>
            <a:bodyPr wrap="none" lIns="0" tIns="36576" rIns="0" bIns="0" rtlCol="0">
              <a:spAutoFit/>
            </a:bodyPr>
            <a:lstStyle/>
            <a:p>
              <a:pPr algn="ctr">
                <a:lnSpc>
                  <a:spcPct val="85000"/>
                </a:lnSpc>
                <a:spcAft>
                  <a:spcPts val="600"/>
                </a:spcAft>
                <a:buClr>
                  <a:srgbClr val="FFE600"/>
                </a:buClr>
                <a:buSzPct val="70000"/>
              </a:pPr>
              <a:r>
                <a:rPr lang="en-US" sz="13800" b="1" dirty="0">
                  <a:solidFill>
                    <a:srgbClr val="F0F0F0"/>
                  </a:solidFill>
                </a:rPr>
                <a:t>6</a:t>
              </a:r>
              <a:endParaRPr lang="en-IN" sz="13800" b="1" dirty="0">
                <a:solidFill>
                  <a:srgbClr val="F0F0F0"/>
                </a:solidFill>
              </a:endParaRPr>
            </a:p>
          </p:txBody>
        </p:sp>
        <p:sp>
          <p:nvSpPr>
            <p:cNvPr id="13" name="Rechteck 40">
              <a:extLst>
                <a:ext uri="{FF2B5EF4-FFF2-40B4-BE49-F238E27FC236}">
                  <a16:creationId xmlns:a16="http://schemas.microsoft.com/office/drawing/2014/main" xmlns="" id="{03442A69-7BBF-42D3-B16F-D62E35B8C4DA}"/>
                </a:ext>
              </a:extLst>
            </p:cNvPr>
            <p:cNvSpPr/>
            <p:nvPr/>
          </p:nvSpPr>
          <p:spPr bwMode="gray">
            <a:xfrm>
              <a:off x="8040733" y="2894205"/>
              <a:ext cx="3789318" cy="35452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tIns="90000" bIns="36000">
              <a:noAutofit/>
            </a:bodyPr>
            <a:lstStyle/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r>
                <a:rPr lang="en-US" sz="1600" b="1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Development &amp; implementation of next-generation management systems covering information, procurement, contract and financial management areas in 2 participating AUs </a:t>
              </a:r>
            </a:p>
            <a:p>
              <a:pPr marL="171450" indent="-171450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Selection will be based on demand by university and its readiness to implement the system by a team constituted by competent authority. </a:t>
              </a:r>
            </a:p>
            <a:p>
              <a:pPr marL="171450" lvl="0" indent="-171450">
                <a:lnSpc>
                  <a:spcPct val="9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646464"/>
                  </a:solidFill>
                  <a:latin typeface="EYInterstate Light" panose="02000506000000020004" pitchFamily="2" charset="0"/>
                </a:rPr>
                <a:t>Development and implementation of Project Information and Management System for management and monitoring of research projects.</a:t>
              </a:r>
            </a:p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endParaRPr lang="en-US" sz="1600" b="1" dirty="0">
                <a:latin typeface="EYInterstate Light" panose="02000506000000020004" pitchFamily="2" charset="0"/>
                <a:cs typeface="Times New Roman" panose="02020603050405020304" pitchFamily="18" charset="0"/>
              </a:endParaRPr>
            </a:p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endParaRPr lang="en-US" sz="1200" dirty="0">
                <a:solidFill>
                  <a:srgbClr val="646464"/>
                </a:solidFill>
                <a:latin typeface="EYInterstate Light" panose="02000506000000020004" pitchFamily="2" charset="0"/>
              </a:endParaRPr>
            </a:p>
            <a:p>
              <a:pPr>
                <a:lnSpc>
                  <a:spcPct val="95000"/>
                </a:lnSpc>
                <a:spcAft>
                  <a:spcPts val="800"/>
                </a:spcAft>
                <a:defRPr/>
              </a:pPr>
              <a:endParaRPr lang="en-US" sz="1200" dirty="0">
                <a:solidFill>
                  <a:srgbClr val="646464"/>
                </a:solidFill>
                <a:latin typeface="EYInterstate Light" panose="02000506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8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71649F1-3046-4D2A-9582-049F734E878F}"/>
              </a:ext>
            </a:extLst>
          </p:cNvPr>
          <p:cNvSpPr/>
          <p:nvPr/>
        </p:nvSpPr>
        <p:spPr>
          <a:xfrm>
            <a:off x="6266223" y="1026683"/>
            <a:ext cx="5693229" cy="5489622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1" name="Group 21">
            <a:extLst>
              <a:ext uri="{FF2B5EF4-FFF2-40B4-BE49-F238E27FC236}">
                <a16:creationId xmlns:a16="http://schemas.microsoft.com/office/drawing/2014/main" xmlns="" id="{CDAC20CF-5C7E-43CD-A2A9-373AA7961C9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35866" y="1600894"/>
            <a:ext cx="840891" cy="838718"/>
            <a:chOff x="1842" y="891"/>
            <a:chExt cx="774" cy="772"/>
          </a:xfrm>
        </p:grpSpPr>
        <p:sp>
          <p:nvSpPr>
            <p:cNvPr id="14" name="AutoShape 20">
              <a:extLst>
                <a:ext uri="{FF2B5EF4-FFF2-40B4-BE49-F238E27FC236}">
                  <a16:creationId xmlns:a16="http://schemas.microsoft.com/office/drawing/2014/main" xmlns="" id="{FD102D9B-46E6-49B7-B61B-E7472191188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42" y="891"/>
              <a:ext cx="774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xmlns="" id="{9826667C-30BB-4918-9489-F3F8A210AE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2" y="1175"/>
              <a:ext cx="260" cy="258"/>
            </a:xfrm>
            <a:custGeom>
              <a:avLst/>
              <a:gdLst>
                <a:gd name="T0" fmla="*/ 130 w 260"/>
                <a:gd name="T1" fmla="*/ 258 h 258"/>
                <a:gd name="T2" fmla="*/ 104 w 260"/>
                <a:gd name="T3" fmla="*/ 256 h 258"/>
                <a:gd name="T4" fmla="*/ 80 w 260"/>
                <a:gd name="T5" fmla="*/ 248 h 258"/>
                <a:gd name="T6" fmla="*/ 58 w 260"/>
                <a:gd name="T7" fmla="*/ 236 h 258"/>
                <a:gd name="T8" fmla="*/ 22 w 260"/>
                <a:gd name="T9" fmla="*/ 202 h 258"/>
                <a:gd name="T10" fmla="*/ 12 w 260"/>
                <a:gd name="T11" fmla="*/ 180 h 258"/>
                <a:gd name="T12" fmla="*/ 4 w 260"/>
                <a:gd name="T13" fmla="*/ 156 h 258"/>
                <a:gd name="T14" fmla="*/ 0 w 260"/>
                <a:gd name="T15" fmla="*/ 130 h 258"/>
                <a:gd name="T16" fmla="*/ 2 w 260"/>
                <a:gd name="T17" fmla="*/ 116 h 258"/>
                <a:gd name="T18" fmla="*/ 6 w 260"/>
                <a:gd name="T19" fmla="*/ 92 h 258"/>
                <a:gd name="T20" fmla="*/ 16 w 260"/>
                <a:gd name="T21" fmla="*/ 68 h 258"/>
                <a:gd name="T22" fmla="*/ 38 w 260"/>
                <a:gd name="T23" fmla="*/ 38 h 258"/>
                <a:gd name="T24" fmla="*/ 68 w 260"/>
                <a:gd name="T25" fmla="*/ 16 h 258"/>
                <a:gd name="T26" fmla="*/ 92 w 260"/>
                <a:gd name="T27" fmla="*/ 6 h 258"/>
                <a:gd name="T28" fmla="*/ 116 w 260"/>
                <a:gd name="T29" fmla="*/ 2 h 258"/>
                <a:gd name="T30" fmla="*/ 130 w 260"/>
                <a:gd name="T31" fmla="*/ 0 h 258"/>
                <a:gd name="T32" fmla="*/ 156 w 260"/>
                <a:gd name="T33" fmla="*/ 4 h 258"/>
                <a:gd name="T34" fmla="*/ 180 w 260"/>
                <a:gd name="T35" fmla="*/ 10 h 258"/>
                <a:gd name="T36" fmla="*/ 202 w 260"/>
                <a:gd name="T37" fmla="*/ 22 h 258"/>
                <a:gd name="T38" fmla="*/ 236 w 260"/>
                <a:gd name="T39" fmla="*/ 58 h 258"/>
                <a:gd name="T40" fmla="*/ 248 w 260"/>
                <a:gd name="T41" fmla="*/ 80 h 258"/>
                <a:gd name="T42" fmla="*/ 256 w 260"/>
                <a:gd name="T43" fmla="*/ 104 h 258"/>
                <a:gd name="T44" fmla="*/ 260 w 260"/>
                <a:gd name="T45" fmla="*/ 130 h 258"/>
                <a:gd name="T46" fmla="*/ 258 w 260"/>
                <a:gd name="T47" fmla="*/ 142 h 258"/>
                <a:gd name="T48" fmla="*/ 254 w 260"/>
                <a:gd name="T49" fmla="*/ 168 h 258"/>
                <a:gd name="T50" fmla="*/ 244 w 260"/>
                <a:gd name="T51" fmla="*/ 190 h 258"/>
                <a:gd name="T52" fmla="*/ 222 w 260"/>
                <a:gd name="T53" fmla="*/ 220 h 258"/>
                <a:gd name="T54" fmla="*/ 192 w 260"/>
                <a:gd name="T55" fmla="*/ 242 h 258"/>
                <a:gd name="T56" fmla="*/ 168 w 260"/>
                <a:gd name="T57" fmla="*/ 252 h 258"/>
                <a:gd name="T58" fmla="*/ 144 w 260"/>
                <a:gd name="T59" fmla="*/ 258 h 258"/>
                <a:gd name="T60" fmla="*/ 130 w 260"/>
                <a:gd name="T61" fmla="*/ 258 h 258"/>
                <a:gd name="T62" fmla="*/ 130 w 260"/>
                <a:gd name="T63" fmla="*/ 18 h 258"/>
                <a:gd name="T64" fmla="*/ 86 w 260"/>
                <a:gd name="T65" fmla="*/ 28 h 258"/>
                <a:gd name="T66" fmla="*/ 52 w 260"/>
                <a:gd name="T67" fmla="*/ 50 h 258"/>
                <a:gd name="T68" fmla="*/ 28 w 260"/>
                <a:gd name="T69" fmla="*/ 86 h 258"/>
                <a:gd name="T70" fmla="*/ 18 w 260"/>
                <a:gd name="T71" fmla="*/ 130 h 258"/>
                <a:gd name="T72" fmla="*/ 22 w 260"/>
                <a:gd name="T73" fmla="*/ 152 h 258"/>
                <a:gd name="T74" fmla="*/ 38 w 260"/>
                <a:gd name="T75" fmla="*/ 192 h 258"/>
                <a:gd name="T76" fmla="*/ 68 w 260"/>
                <a:gd name="T77" fmla="*/ 222 h 258"/>
                <a:gd name="T78" fmla="*/ 108 w 260"/>
                <a:gd name="T79" fmla="*/ 238 h 258"/>
                <a:gd name="T80" fmla="*/ 130 w 260"/>
                <a:gd name="T81" fmla="*/ 240 h 258"/>
                <a:gd name="T82" fmla="*/ 174 w 260"/>
                <a:gd name="T83" fmla="*/ 232 h 258"/>
                <a:gd name="T84" fmla="*/ 208 w 260"/>
                <a:gd name="T85" fmla="*/ 208 h 258"/>
                <a:gd name="T86" fmla="*/ 232 w 260"/>
                <a:gd name="T87" fmla="*/ 172 h 258"/>
                <a:gd name="T88" fmla="*/ 242 w 260"/>
                <a:gd name="T89" fmla="*/ 130 h 258"/>
                <a:gd name="T90" fmla="*/ 238 w 260"/>
                <a:gd name="T91" fmla="*/ 108 h 258"/>
                <a:gd name="T92" fmla="*/ 222 w 260"/>
                <a:gd name="T93" fmla="*/ 68 h 258"/>
                <a:gd name="T94" fmla="*/ 192 w 260"/>
                <a:gd name="T95" fmla="*/ 38 h 258"/>
                <a:gd name="T96" fmla="*/ 152 w 260"/>
                <a:gd name="T97" fmla="*/ 20 h 258"/>
                <a:gd name="T98" fmla="*/ 130 w 260"/>
                <a:gd name="T99" fmla="*/ 1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0" h="258">
                  <a:moveTo>
                    <a:pt x="130" y="258"/>
                  </a:moveTo>
                  <a:lnTo>
                    <a:pt x="130" y="258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2" y="252"/>
                  </a:lnTo>
                  <a:lnTo>
                    <a:pt x="80" y="248"/>
                  </a:lnTo>
                  <a:lnTo>
                    <a:pt x="68" y="242"/>
                  </a:lnTo>
                  <a:lnTo>
                    <a:pt x="58" y="236"/>
                  </a:lnTo>
                  <a:lnTo>
                    <a:pt x="38" y="220"/>
                  </a:lnTo>
                  <a:lnTo>
                    <a:pt x="22" y="202"/>
                  </a:lnTo>
                  <a:lnTo>
                    <a:pt x="16" y="190"/>
                  </a:lnTo>
                  <a:lnTo>
                    <a:pt x="12" y="180"/>
                  </a:lnTo>
                  <a:lnTo>
                    <a:pt x="6" y="168"/>
                  </a:lnTo>
                  <a:lnTo>
                    <a:pt x="4" y="156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2" y="116"/>
                  </a:lnTo>
                  <a:lnTo>
                    <a:pt x="4" y="104"/>
                  </a:lnTo>
                  <a:lnTo>
                    <a:pt x="6" y="92"/>
                  </a:lnTo>
                  <a:lnTo>
                    <a:pt x="12" y="80"/>
                  </a:lnTo>
                  <a:lnTo>
                    <a:pt x="16" y="68"/>
                  </a:lnTo>
                  <a:lnTo>
                    <a:pt x="22" y="58"/>
                  </a:lnTo>
                  <a:lnTo>
                    <a:pt x="38" y="38"/>
                  </a:lnTo>
                  <a:lnTo>
                    <a:pt x="58" y="22"/>
                  </a:lnTo>
                  <a:lnTo>
                    <a:pt x="68" y="16"/>
                  </a:lnTo>
                  <a:lnTo>
                    <a:pt x="80" y="10"/>
                  </a:lnTo>
                  <a:lnTo>
                    <a:pt x="92" y="6"/>
                  </a:lnTo>
                  <a:lnTo>
                    <a:pt x="104" y="4"/>
                  </a:lnTo>
                  <a:lnTo>
                    <a:pt x="116" y="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4" y="2"/>
                  </a:lnTo>
                  <a:lnTo>
                    <a:pt x="156" y="4"/>
                  </a:lnTo>
                  <a:lnTo>
                    <a:pt x="168" y="6"/>
                  </a:lnTo>
                  <a:lnTo>
                    <a:pt x="180" y="10"/>
                  </a:lnTo>
                  <a:lnTo>
                    <a:pt x="192" y="16"/>
                  </a:lnTo>
                  <a:lnTo>
                    <a:pt x="202" y="22"/>
                  </a:lnTo>
                  <a:lnTo>
                    <a:pt x="222" y="38"/>
                  </a:lnTo>
                  <a:lnTo>
                    <a:pt x="236" y="58"/>
                  </a:lnTo>
                  <a:lnTo>
                    <a:pt x="244" y="68"/>
                  </a:lnTo>
                  <a:lnTo>
                    <a:pt x="248" y="80"/>
                  </a:lnTo>
                  <a:lnTo>
                    <a:pt x="254" y="92"/>
                  </a:lnTo>
                  <a:lnTo>
                    <a:pt x="256" y="104"/>
                  </a:lnTo>
                  <a:lnTo>
                    <a:pt x="258" y="116"/>
                  </a:lnTo>
                  <a:lnTo>
                    <a:pt x="260" y="130"/>
                  </a:lnTo>
                  <a:lnTo>
                    <a:pt x="260" y="130"/>
                  </a:lnTo>
                  <a:lnTo>
                    <a:pt x="258" y="142"/>
                  </a:lnTo>
                  <a:lnTo>
                    <a:pt x="256" y="156"/>
                  </a:lnTo>
                  <a:lnTo>
                    <a:pt x="254" y="168"/>
                  </a:lnTo>
                  <a:lnTo>
                    <a:pt x="248" y="180"/>
                  </a:lnTo>
                  <a:lnTo>
                    <a:pt x="244" y="190"/>
                  </a:lnTo>
                  <a:lnTo>
                    <a:pt x="236" y="202"/>
                  </a:lnTo>
                  <a:lnTo>
                    <a:pt x="222" y="220"/>
                  </a:lnTo>
                  <a:lnTo>
                    <a:pt x="202" y="236"/>
                  </a:lnTo>
                  <a:lnTo>
                    <a:pt x="192" y="242"/>
                  </a:lnTo>
                  <a:lnTo>
                    <a:pt x="180" y="248"/>
                  </a:lnTo>
                  <a:lnTo>
                    <a:pt x="168" y="252"/>
                  </a:lnTo>
                  <a:lnTo>
                    <a:pt x="156" y="256"/>
                  </a:lnTo>
                  <a:lnTo>
                    <a:pt x="144" y="258"/>
                  </a:lnTo>
                  <a:lnTo>
                    <a:pt x="130" y="258"/>
                  </a:lnTo>
                  <a:lnTo>
                    <a:pt x="130" y="258"/>
                  </a:lnTo>
                  <a:close/>
                  <a:moveTo>
                    <a:pt x="130" y="18"/>
                  </a:moveTo>
                  <a:lnTo>
                    <a:pt x="130" y="18"/>
                  </a:lnTo>
                  <a:lnTo>
                    <a:pt x="108" y="20"/>
                  </a:lnTo>
                  <a:lnTo>
                    <a:pt x="86" y="28"/>
                  </a:lnTo>
                  <a:lnTo>
                    <a:pt x="68" y="38"/>
                  </a:lnTo>
                  <a:lnTo>
                    <a:pt x="52" y="50"/>
                  </a:lnTo>
                  <a:lnTo>
                    <a:pt x="38" y="68"/>
                  </a:lnTo>
                  <a:lnTo>
                    <a:pt x="28" y="86"/>
                  </a:lnTo>
                  <a:lnTo>
                    <a:pt x="22" y="108"/>
                  </a:lnTo>
                  <a:lnTo>
                    <a:pt x="18" y="130"/>
                  </a:lnTo>
                  <a:lnTo>
                    <a:pt x="18" y="130"/>
                  </a:lnTo>
                  <a:lnTo>
                    <a:pt x="22" y="152"/>
                  </a:lnTo>
                  <a:lnTo>
                    <a:pt x="28" y="172"/>
                  </a:lnTo>
                  <a:lnTo>
                    <a:pt x="38" y="192"/>
                  </a:lnTo>
                  <a:lnTo>
                    <a:pt x="52" y="208"/>
                  </a:lnTo>
                  <a:lnTo>
                    <a:pt x="68" y="222"/>
                  </a:lnTo>
                  <a:lnTo>
                    <a:pt x="86" y="232"/>
                  </a:lnTo>
                  <a:lnTo>
                    <a:pt x="108" y="238"/>
                  </a:lnTo>
                  <a:lnTo>
                    <a:pt x="130" y="240"/>
                  </a:lnTo>
                  <a:lnTo>
                    <a:pt x="130" y="240"/>
                  </a:lnTo>
                  <a:lnTo>
                    <a:pt x="152" y="238"/>
                  </a:lnTo>
                  <a:lnTo>
                    <a:pt x="174" y="232"/>
                  </a:lnTo>
                  <a:lnTo>
                    <a:pt x="192" y="222"/>
                  </a:lnTo>
                  <a:lnTo>
                    <a:pt x="208" y="208"/>
                  </a:lnTo>
                  <a:lnTo>
                    <a:pt x="222" y="192"/>
                  </a:lnTo>
                  <a:lnTo>
                    <a:pt x="232" y="172"/>
                  </a:lnTo>
                  <a:lnTo>
                    <a:pt x="238" y="152"/>
                  </a:lnTo>
                  <a:lnTo>
                    <a:pt x="242" y="130"/>
                  </a:lnTo>
                  <a:lnTo>
                    <a:pt x="242" y="130"/>
                  </a:lnTo>
                  <a:lnTo>
                    <a:pt x="238" y="108"/>
                  </a:lnTo>
                  <a:lnTo>
                    <a:pt x="232" y="86"/>
                  </a:lnTo>
                  <a:lnTo>
                    <a:pt x="222" y="68"/>
                  </a:lnTo>
                  <a:lnTo>
                    <a:pt x="208" y="50"/>
                  </a:lnTo>
                  <a:lnTo>
                    <a:pt x="192" y="38"/>
                  </a:lnTo>
                  <a:lnTo>
                    <a:pt x="174" y="28"/>
                  </a:lnTo>
                  <a:lnTo>
                    <a:pt x="152" y="20"/>
                  </a:lnTo>
                  <a:lnTo>
                    <a:pt x="130" y="18"/>
                  </a:lnTo>
                  <a:lnTo>
                    <a:pt x="130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xmlns="" id="{945A23BC-FB20-4313-A17D-7742E24EC2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8" y="1211"/>
              <a:ext cx="188" cy="188"/>
            </a:xfrm>
            <a:custGeom>
              <a:avLst/>
              <a:gdLst>
                <a:gd name="T0" fmla="*/ 94 w 188"/>
                <a:gd name="T1" fmla="*/ 188 h 188"/>
                <a:gd name="T2" fmla="*/ 58 w 188"/>
                <a:gd name="T3" fmla="*/ 180 h 188"/>
                <a:gd name="T4" fmla="*/ 28 w 188"/>
                <a:gd name="T5" fmla="*/ 160 h 188"/>
                <a:gd name="T6" fmla="*/ 8 w 188"/>
                <a:gd name="T7" fmla="*/ 130 h 188"/>
                <a:gd name="T8" fmla="*/ 0 w 188"/>
                <a:gd name="T9" fmla="*/ 94 h 188"/>
                <a:gd name="T10" fmla="*/ 2 w 188"/>
                <a:gd name="T11" fmla="*/ 74 h 188"/>
                <a:gd name="T12" fmla="*/ 16 w 188"/>
                <a:gd name="T13" fmla="*/ 42 h 188"/>
                <a:gd name="T14" fmla="*/ 42 w 188"/>
                <a:gd name="T15" fmla="*/ 16 h 188"/>
                <a:gd name="T16" fmla="*/ 76 w 188"/>
                <a:gd name="T17" fmla="*/ 2 h 188"/>
                <a:gd name="T18" fmla="*/ 94 w 188"/>
                <a:gd name="T19" fmla="*/ 0 h 188"/>
                <a:gd name="T20" fmla="*/ 130 w 188"/>
                <a:gd name="T21" fmla="*/ 6 h 188"/>
                <a:gd name="T22" fmla="*/ 160 w 188"/>
                <a:gd name="T23" fmla="*/ 28 h 188"/>
                <a:gd name="T24" fmla="*/ 180 w 188"/>
                <a:gd name="T25" fmla="*/ 56 h 188"/>
                <a:gd name="T26" fmla="*/ 188 w 188"/>
                <a:gd name="T27" fmla="*/ 94 h 188"/>
                <a:gd name="T28" fmla="*/ 186 w 188"/>
                <a:gd name="T29" fmla="*/ 112 h 188"/>
                <a:gd name="T30" fmla="*/ 172 w 188"/>
                <a:gd name="T31" fmla="*/ 146 h 188"/>
                <a:gd name="T32" fmla="*/ 146 w 188"/>
                <a:gd name="T33" fmla="*/ 172 h 188"/>
                <a:gd name="T34" fmla="*/ 112 w 188"/>
                <a:gd name="T35" fmla="*/ 186 h 188"/>
                <a:gd name="T36" fmla="*/ 94 w 188"/>
                <a:gd name="T37" fmla="*/ 188 h 188"/>
                <a:gd name="T38" fmla="*/ 94 w 188"/>
                <a:gd name="T39" fmla="*/ 18 h 188"/>
                <a:gd name="T40" fmla="*/ 64 w 188"/>
                <a:gd name="T41" fmla="*/ 24 h 188"/>
                <a:gd name="T42" fmla="*/ 40 w 188"/>
                <a:gd name="T43" fmla="*/ 40 h 188"/>
                <a:gd name="T44" fmla="*/ 24 w 188"/>
                <a:gd name="T45" fmla="*/ 64 h 188"/>
                <a:gd name="T46" fmla="*/ 18 w 188"/>
                <a:gd name="T47" fmla="*/ 94 h 188"/>
                <a:gd name="T48" fmla="*/ 20 w 188"/>
                <a:gd name="T49" fmla="*/ 108 h 188"/>
                <a:gd name="T50" fmla="*/ 30 w 188"/>
                <a:gd name="T51" fmla="*/ 136 h 188"/>
                <a:gd name="T52" fmla="*/ 52 w 188"/>
                <a:gd name="T53" fmla="*/ 156 h 188"/>
                <a:gd name="T54" fmla="*/ 78 w 188"/>
                <a:gd name="T55" fmla="*/ 168 h 188"/>
                <a:gd name="T56" fmla="*/ 94 w 188"/>
                <a:gd name="T57" fmla="*/ 170 h 188"/>
                <a:gd name="T58" fmla="*/ 124 w 188"/>
                <a:gd name="T59" fmla="*/ 164 h 188"/>
                <a:gd name="T60" fmla="*/ 148 w 188"/>
                <a:gd name="T61" fmla="*/ 148 h 188"/>
                <a:gd name="T62" fmla="*/ 164 w 188"/>
                <a:gd name="T63" fmla="*/ 122 h 188"/>
                <a:gd name="T64" fmla="*/ 170 w 188"/>
                <a:gd name="T65" fmla="*/ 94 h 188"/>
                <a:gd name="T66" fmla="*/ 168 w 188"/>
                <a:gd name="T67" fmla="*/ 78 h 188"/>
                <a:gd name="T68" fmla="*/ 156 w 188"/>
                <a:gd name="T69" fmla="*/ 52 h 188"/>
                <a:gd name="T70" fmla="*/ 136 w 188"/>
                <a:gd name="T71" fmla="*/ 30 h 188"/>
                <a:gd name="T72" fmla="*/ 110 w 188"/>
                <a:gd name="T73" fmla="*/ 20 h 188"/>
                <a:gd name="T74" fmla="*/ 94 w 188"/>
                <a:gd name="T75" fmla="*/ 1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8">
                  <a:moveTo>
                    <a:pt x="94" y="188"/>
                  </a:moveTo>
                  <a:lnTo>
                    <a:pt x="94" y="188"/>
                  </a:lnTo>
                  <a:lnTo>
                    <a:pt x="76" y="186"/>
                  </a:lnTo>
                  <a:lnTo>
                    <a:pt x="58" y="180"/>
                  </a:lnTo>
                  <a:lnTo>
                    <a:pt x="42" y="172"/>
                  </a:lnTo>
                  <a:lnTo>
                    <a:pt x="28" y="160"/>
                  </a:lnTo>
                  <a:lnTo>
                    <a:pt x="16" y="146"/>
                  </a:lnTo>
                  <a:lnTo>
                    <a:pt x="8" y="130"/>
                  </a:lnTo>
                  <a:lnTo>
                    <a:pt x="2" y="112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74"/>
                  </a:lnTo>
                  <a:lnTo>
                    <a:pt x="8" y="56"/>
                  </a:lnTo>
                  <a:lnTo>
                    <a:pt x="16" y="42"/>
                  </a:lnTo>
                  <a:lnTo>
                    <a:pt x="28" y="28"/>
                  </a:lnTo>
                  <a:lnTo>
                    <a:pt x="42" y="16"/>
                  </a:lnTo>
                  <a:lnTo>
                    <a:pt x="58" y="6"/>
                  </a:lnTo>
                  <a:lnTo>
                    <a:pt x="76" y="2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12" y="2"/>
                  </a:lnTo>
                  <a:lnTo>
                    <a:pt x="130" y="6"/>
                  </a:lnTo>
                  <a:lnTo>
                    <a:pt x="146" y="16"/>
                  </a:lnTo>
                  <a:lnTo>
                    <a:pt x="160" y="28"/>
                  </a:lnTo>
                  <a:lnTo>
                    <a:pt x="172" y="42"/>
                  </a:lnTo>
                  <a:lnTo>
                    <a:pt x="180" y="56"/>
                  </a:lnTo>
                  <a:lnTo>
                    <a:pt x="186" y="74"/>
                  </a:lnTo>
                  <a:lnTo>
                    <a:pt x="188" y="94"/>
                  </a:lnTo>
                  <a:lnTo>
                    <a:pt x="188" y="94"/>
                  </a:lnTo>
                  <a:lnTo>
                    <a:pt x="186" y="112"/>
                  </a:lnTo>
                  <a:lnTo>
                    <a:pt x="180" y="130"/>
                  </a:lnTo>
                  <a:lnTo>
                    <a:pt x="172" y="146"/>
                  </a:lnTo>
                  <a:lnTo>
                    <a:pt x="160" y="160"/>
                  </a:lnTo>
                  <a:lnTo>
                    <a:pt x="146" y="172"/>
                  </a:lnTo>
                  <a:lnTo>
                    <a:pt x="130" y="180"/>
                  </a:lnTo>
                  <a:lnTo>
                    <a:pt x="112" y="186"/>
                  </a:lnTo>
                  <a:lnTo>
                    <a:pt x="94" y="188"/>
                  </a:lnTo>
                  <a:lnTo>
                    <a:pt x="94" y="188"/>
                  </a:lnTo>
                  <a:close/>
                  <a:moveTo>
                    <a:pt x="94" y="18"/>
                  </a:moveTo>
                  <a:lnTo>
                    <a:pt x="94" y="18"/>
                  </a:lnTo>
                  <a:lnTo>
                    <a:pt x="78" y="20"/>
                  </a:lnTo>
                  <a:lnTo>
                    <a:pt x="64" y="24"/>
                  </a:lnTo>
                  <a:lnTo>
                    <a:pt x="52" y="30"/>
                  </a:lnTo>
                  <a:lnTo>
                    <a:pt x="40" y="40"/>
                  </a:lnTo>
                  <a:lnTo>
                    <a:pt x="30" y="52"/>
                  </a:lnTo>
                  <a:lnTo>
                    <a:pt x="24" y="64"/>
                  </a:lnTo>
                  <a:lnTo>
                    <a:pt x="20" y="78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20" y="108"/>
                  </a:lnTo>
                  <a:lnTo>
                    <a:pt x="24" y="122"/>
                  </a:lnTo>
                  <a:lnTo>
                    <a:pt x="30" y="136"/>
                  </a:lnTo>
                  <a:lnTo>
                    <a:pt x="40" y="148"/>
                  </a:lnTo>
                  <a:lnTo>
                    <a:pt x="52" y="156"/>
                  </a:lnTo>
                  <a:lnTo>
                    <a:pt x="64" y="164"/>
                  </a:lnTo>
                  <a:lnTo>
                    <a:pt x="78" y="168"/>
                  </a:lnTo>
                  <a:lnTo>
                    <a:pt x="94" y="170"/>
                  </a:lnTo>
                  <a:lnTo>
                    <a:pt x="94" y="170"/>
                  </a:lnTo>
                  <a:lnTo>
                    <a:pt x="110" y="168"/>
                  </a:lnTo>
                  <a:lnTo>
                    <a:pt x="124" y="164"/>
                  </a:lnTo>
                  <a:lnTo>
                    <a:pt x="136" y="156"/>
                  </a:lnTo>
                  <a:lnTo>
                    <a:pt x="148" y="148"/>
                  </a:lnTo>
                  <a:lnTo>
                    <a:pt x="156" y="136"/>
                  </a:lnTo>
                  <a:lnTo>
                    <a:pt x="164" y="122"/>
                  </a:lnTo>
                  <a:lnTo>
                    <a:pt x="168" y="108"/>
                  </a:lnTo>
                  <a:lnTo>
                    <a:pt x="170" y="94"/>
                  </a:lnTo>
                  <a:lnTo>
                    <a:pt x="170" y="94"/>
                  </a:lnTo>
                  <a:lnTo>
                    <a:pt x="168" y="78"/>
                  </a:lnTo>
                  <a:lnTo>
                    <a:pt x="164" y="64"/>
                  </a:lnTo>
                  <a:lnTo>
                    <a:pt x="156" y="52"/>
                  </a:lnTo>
                  <a:lnTo>
                    <a:pt x="148" y="40"/>
                  </a:lnTo>
                  <a:lnTo>
                    <a:pt x="136" y="30"/>
                  </a:lnTo>
                  <a:lnTo>
                    <a:pt x="124" y="24"/>
                  </a:lnTo>
                  <a:lnTo>
                    <a:pt x="110" y="20"/>
                  </a:lnTo>
                  <a:lnTo>
                    <a:pt x="94" y="18"/>
                  </a:lnTo>
                  <a:lnTo>
                    <a:pt x="94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xmlns="" id="{BD1F24C1-E82B-4DBF-B77F-5C85FC1D3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1409"/>
              <a:ext cx="112" cy="54"/>
            </a:xfrm>
            <a:custGeom>
              <a:avLst/>
              <a:gdLst>
                <a:gd name="T0" fmla="*/ 94 w 112"/>
                <a:gd name="T1" fmla="*/ 54 h 54"/>
                <a:gd name="T2" fmla="*/ 18 w 112"/>
                <a:gd name="T3" fmla="*/ 54 h 54"/>
                <a:gd name="T4" fmla="*/ 18 w 112"/>
                <a:gd name="T5" fmla="*/ 54 h 54"/>
                <a:gd name="T6" fmla="*/ 12 w 112"/>
                <a:gd name="T7" fmla="*/ 52 h 54"/>
                <a:gd name="T8" fmla="*/ 6 w 112"/>
                <a:gd name="T9" fmla="*/ 50 h 54"/>
                <a:gd name="T10" fmla="*/ 2 w 112"/>
                <a:gd name="T11" fmla="*/ 44 h 54"/>
                <a:gd name="T12" fmla="*/ 0 w 112"/>
                <a:gd name="T13" fmla="*/ 36 h 54"/>
                <a:gd name="T14" fmla="*/ 0 w 112"/>
                <a:gd name="T15" fmla="*/ 0 h 54"/>
                <a:gd name="T16" fmla="*/ 18 w 112"/>
                <a:gd name="T17" fmla="*/ 0 h 54"/>
                <a:gd name="T18" fmla="*/ 18 w 112"/>
                <a:gd name="T19" fmla="*/ 36 h 54"/>
                <a:gd name="T20" fmla="*/ 94 w 112"/>
                <a:gd name="T21" fmla="*/ 36 h 54"/>
                <a:gd name="T22" fmla="*/ 94 w 112"/>
                <a:gd name="T23" fmla="*/ 0 h 54"/>
                <a:gd name="T24" fmla="*/ 112 w 112"/>
                <a:gd name="T25" fmla="*/ 0 h 54"/>
                <a:gd name="T26" fmla="*/ 112 w 112"/>
                <a:gd name="T27" fmla="*/ 36 h 54"/>
                <a:gd name="T28" fmla="*/ 112 w 112"/>
                <a:gd name="T29" fmla="*/ 36 h 54"/>
                <a:gd name="T30" fmla="*/ 110 w 112"/>
                <a:gd name="T31" fmla="*/ 44 h 54"/>
                <a:gd name="T32" fmla="*/ 106 w 112"/>
                <a:gd name="T33" fmla="*/ 50 h 54"/>
                <a:gd name="T34" fmla="*/ 100 w 112"/>
                <a:gd name="T35" fmla="*/ 52 h 54"/>
                <a:gd name="T36" fmla="*/ 94 w 112"/>
                <a:gd name="T37" fmla="*/ 54 h 54"/>
                <a:gd name="T38" fmla="*/ 94 w 112"/>
                <a:gd name="T3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2" h="54">
                  <a:moveTo>
                    <a:pt x="94" y="54"/>
                  </a:moveTo>
                  <a:lnTo>
                    <a:pt x="18" y="54"/>
                  </a:lnTo>
                  <a:lnTo>
                    <a:pt x="18" y="54"/>
                  </a:lnTo>
                  <a:lnTo>
                    <a:pt x="12" y="52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6"/>
                  </a:lnTo>
                  <a:lnTo>
                    <a:pt x="94" y="36"/>
                  </a:lnTo>
                  <a:lnTo>
                    <a:pt x="94" y="0"/>
                  </a:lnTo>
                  <a:lnTo>
                    <a:pt x="112" y="0"/>
                  </a:lnTo>
                  <a:lnTo>
                    <a:pt x="112" y="36"/>
                  </a:lnTo>
                  <a:lnTo>
                    <a:pt x="112" y="36"/>
                  </a:lnTo>
                  <a:lnTo>
                    <a:pt x="110" y="44"/>
                  </a:lnTo>
                  <a:lnTo>
                    <a:pt x="106" y="50"/>
                  </a:lnTo>
                  <a:lnTo>
                    <a:pt x="100" y="52"/>
                  </a:lnTo>
                  <a:lnTo>
                    <a:pt x="94" y="54"/>
                  </a:lnTo>
                  <a:lnTo>
                    <a:pt x="94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xmlns="" id="{651463CA-66FE-40D2-B1F4-325A632D6F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6" y="1445"/>
              <a:ext cx="92" cy="218"/>
            </a:xfrm>
            <a:custGeom>
              <a:avLst/>
              <a:gdLst>
                <a:gd name="T0" fmla="*/ 46 w 92"/>
                <a:gd name="T1" fmla="*/ 218 h 218"/>
                <a:gd name="T2" fmla="*/ 46 w 92"/>
                <a:gd name="T3" fmla="*/ 218 h 218"/>
                <a:gd name="T4" fmla="*/ 36 w 92"/>
                <a:gd name="T5" fmla="*/ 216 h 218"/>
                <a:gd name="T6" fmla="*/ 28 w 92"/>
                <a:gd name="T7" fmla="*/ 214 h 218"/>
                <a:gd name="T8" fmla="*/ 20 w 92"/>
                <a:gd name="T9" fmla="*/ 210 h 218"/>
                <a:gd name="T10" fmla="*/ 14 w 92"/>
                <a:gd name="T11" fmla="*/ 204 h 218"/>
                <a:gd name="T12" fmla="*/ 8 w 92"/>
                <a:gd name="T13" fmla="*/ 196 h 218"/>
                <a:gd name="T14" fmla="*/ 4 w 92"/>
                <a:gd name="T15" fmla="*/ 190 h 218"/>
                <a:gd name="T16" fmla="*/ 2 w 92"/>
                <a:gd name="T17" fmla="*/ 180 h 218"/>
                <a:gd name="T18" fmla="*/ 0 w 92"/>
                <a:gd name="T19" fmla="*/ 172 h 218"/>
                <a:gd name="T20" fmla="*/ 0 w 92"/>
                <a:gd name="T21" fmla="*/ 0 h 218"/>
                <a:gd name="T22" fmla="*/ 92 w 92"/>
                <a:gd name="T23" fmla="*/ 0 h 218"/>
                <a:gd name="T24" fmla="*/ 92 w 92"/>
                <a:gd name="T25" fmla="*/ 172 h 218"/>
                <a:gd name="T26" fmla="*/ 92 w 92"/>
                <a:gd name="T27" fmla="*/ 172 h 218"/>
                <a:gd name="T28" fmla="*/ 90 w 92"/>
                <a:gd name="T29" fmla="*/ 180 h 218"/>
                <a:gd name="T30" fmla="*/ 88 w 92"/>
                <a:gd name="T31" fmla="*/ 190 h 218"/>
                <a:gd name="T32" fmla="*/ 84 w 92"/>
                <a:gd name="T33" fmla="*/ 196 h 218"/>
                <a:gd name="T34" fmla="*/ 78 w 92"/>
                <a:gd name="T35" fmla="*/ 204 h 218"/>
                <a:gd name="T36" fmla="*/ 72 w 92"/>
                <a:gd name="T37" fmla="*/ 210 h 218"/>
                <a:gd name="T38" fmla="*/ 64 w 92"/>
                <a:gd name="T39" fmla="*/ 214 h 218"/>
                <a:gd name="T40" fmla="*/ 56 w 92"/>
                <a:gd name="T41" fmla="*/ 216 h 218"/>
                <a:gd name="T42" fmla="*/ 46 w 92"/>
                <a:gd name="T43" fmla="*/ 218 h 218"/>
                <a:gd name="T44" fmla="*/ 46 w 92"/>
                <a:gd name="T45" fmla="*/ 218 h 218"/>
                <a:gd name="T46" fmla="*/ 18 w 92"/>
                <a:gd name="T47" fmla="*/ 18 h 218"/>
                <a:gd name="T48" fmla="*/ 18 w 92"/>
                <a:gd name="T49" fmla="*/ 172 h 218"/>
                <a:gd name="T50" fmla="*/ 18 w 92"/>
                <a:gd name="T51" fmla="*/ 172 h 218"/>
                <a:gd name="T52" fmla="*/ 20 w 92"/>
                <a:gd name="T53" fmla="*/ 182 h 218"/>
                <a:gd name="T54" fmla="*/ 26 w 92"/>
                <a:gd name="T55" fmla="*/ 192 h 218"/>
                <a:gd name="T56" fmla="*/ 36 w 92"/>
                <a:gd name="T57" fmla="*/ 196 h 218"/>
                <a:gd name="T58" fmla="*/ 46 w 92"/>
                <a:gd name="T59" fmla="*/ 200 h 218"/>
                <a:gd name="T60" fmla="*/ 46 w 92"/>
                <a:gd name="T61" fmla="*/ 200 h 218"/>
                <a:gd name="T62" fmla="*/ 56 w 92"/>
                <a:gd name="T63" fmla="*/ 196 h 218"/>
                <a:gd name="T64" fmla="*/ 66 w 92"/>
                <a:gd name="T65" fmla="*/ 192 h 218"/>
                <a:gd name="T66" fmla="*/ 72 w 92"/>
                <a:gd name="T67" fmla="*/ 182 h 218"/>
                <a:gd name="T68" fmla="*/ 74 w 92"/>
                <a:gd name="T69" fmla="*/ 172 h 218"/>
                <a:gd name="T70" fmla="*/ 74 w 92"/>
                <a:gd name="T71" fmla="*/ 18 h 218"/>
                <a:gd name="T72" fmla="*/ 18 w 92"/>
                <a:gd name="T73" fmla="*/ 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8">
                  <a:moveTo>
                    <a:pt x="46" y="218"/>
                  </a:moveTo>
                  <a:lnTo>
                    <a:pt x="46" y="218"/>
                  </a:lnTo>
                  <a:lnTo>
                    <a:pt x="36" y="216"/>
                  </a:lnTo>
                  <a:lnTo>
                    <a:pt x="28" y="214"/>
                  </a:lnTo>
                  <a:lnTo>
                    <a:pt x="20" y="210"/>
                  </a:lnTo>
                  <a:lnTo>
                    <a:pt x="14" y="204"/>
                  </a:lnTo>
                  <a:lnTo>
                    <a:pt x="8" y="196"/>
                  </a:lnTo>
                  <a:lnTo>
                    <a:pt x="4" y="190"/>
                  </a:lnTo>
                  <a:lnTo>
                    <a:pt x="2" y="180"/>
                  </a:lnTo>
                  <a:lnTo>
                    <a:pt x="0" y="172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72"/>
                  </a:lnTo>
                  <a:lnTo>
                    <a:pt x="92" y="172"/>
                  </a:lnTo>
                  <a:lnTo>
                    <a:pt x="90" y="180"/>
                  </a:lnTo>
                  <a:lnTo>
                    <a:pt x="88" y="190"/>
                  </a:lnTo>
                  <a:lnTo>
                    <a:pt x="84" y="196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64" y="214"/>
                  </a:lnTo>
                  <a:lnTo>
                    <a:pt x="56" y="216"/>
                  </a:lnTo>
                  <a:lnTo>
                    <a:pt x="46" y="218"/>
                  </a:lnTo>
                  <a:lnTo>
                    <a:pt x="46" y="218"/>
                  </a:lnTo>
                  <a:close/>
                  <a:moveTo>
                    <a:pt x="18" y="18"/>
                  </a:moveTo>
                  <a:lnTo>
                    <a:pt x="18" y="172"/>
                  </a:lnTo>
                  <a:lnTo>
                    <a:pt x="18" y="172"/>
                  </a:lnTo>
                  <a:lnTo>
                    <a:pt x="20" y="182"/>
                  </a:lnTo>
                  <a:lnTo>
                    <a:pt x="26" y="192"/>
                  </a:lnTo>
                  <a:lnTo>
                    <a:pt x="36" y="196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56" y="196"/>
                  </a:lnTo>
                  <a:lnTo>
                    <a:pt x="66" y="192"/>
                  </a:lnTo>
                  <a:lnTo>
                    <a:pt x="72" y="182"/>
                  </a:lnTo>
                  <a:lnTo>
                    <a:pt x="74" y="172"/>
                  </a:lnTo>
                  <a:lnTo>
                    <a:pt x="74" y="18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xmlns="" id="{EF261FEA-D855-47C9-86B2-2003B14AF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2" y="1495"/>
              <a:ext cx="18" cy="20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xmlns="" id="{44D1F98D-753A-4470-92ED-61B285794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2" y="1529"/>
              <a:ext cx="18" cy="22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xmlns="" id="{FC259973-CD01-46D6-8899-E7B782547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2" y="1563"/>
              <a:ext cx="18" cy="22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xmlns="" id="{DA96A04B-060F-4C0A-9AC7-12B134446F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2" y="891"/>
              <a:ext cx="774" cy="88"/>
            </a:xfrm>
            <a:custGeom>
              <a:avLst/>
              <a:gdLst>
                <a:gd name="T0" fmla="*/ 774 w 774"/>
                <a:gd name="T1" fmla="*/ 88 h 88"/>
                <a:gd name="T2" fmla="*/ 0 w 774"/>
                <a:gd name="T3" fmla="*/ 88 h 88"/>
                <a:gd name="T4" fmla="*/ 0 w 774"/>
                <a:gd name="T5" fmla="*/ 0 h 88"/>
                <a:gd name="T6" fmla="*/ 774 w 774"/>
                <a:gd name="T7" fmla="*/ 0 h 88"/>
                <a:gd name="T8" fmla="*/ 774 w 774"/>
                <a:gd name="T9" fmla="*/ 88 h 88"/>
                <a:gd name="T10" fmla="*/ 18 w 774"/>
                <a:gd name="T11" fmla="*/ 70 h 88"/>
                <a:gd name="T12" fmla="*/ 756 w 774"/>
                <a:gd name="T13" fmla="*/ 70 h 88"/>
                <a:gd name="T14" fmla="*/ 756 w 774"/>
                <a:gd name="T15" fmla="*/ 18 h 88"/>
                <a:gd name="T16" fmla="*/ 18 w 774"/>
                <a:gd name="T17" fmla="*/ 18 h 88"/>
                <a:gd name="T18" fmla="*/ 18 w 774"/>
                <a:gd name="T19" fmla="*/ 7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4" h="88">
                  <a:moveTo>
                    <a:pt x="774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774" y="0"/>
                  </a:lnTo>
                  <a:lnTo>
                    <a:pt x="774" y="88"/>
                  </a:lnTo>
                  <a:close/>
                  <a:moveTo>
                    <a:pt x="18" y="70"/>
                  </a:moveTo>
                  <a:lnTo>
                    <a:pt x="756" y="70"/>
                  </a:lnTo>
                  <a:lnTo>
                    <a:pt x="756" y="18"/>
                  </a:lnTo>
                  <a:lnTo>
                    <a:pt x="18" y="18"/>
                  </a:lnTo>
                  <a:lnTo>
                    <a:pt x="18" y="7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3" name="Rectangle 30">
              <a:extLst>
                <a:ext uri="{FF2B5EF4-FFF2-40B4-BE49-F238E27FC236}">
                  <a16:creationId xmlns:a16="http://schemas.microsoft.com/office/drawing/2014/main" xmlns="" id="{EDA0D6B7-6944-4C0F-8F59-28DDE7B7E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8" y="927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4" name="Rectangle 31">
              <a:extLst>
                <a:ext uri="{FF2B5EF4-FFF2-40B4-BE49-F238E27FC236}">
                  <a16:creationId xmlns:a16="http://schemas.microsoft.com/office/drawing/2014/main" xmlns="" id="{B0C3186C-6C31-457D-BF36-6E0D6E048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" y="927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5" name="Rectangle 32">
              <a:extLst>
                <a:ext uri="{FF2B5EF4-FFF2-40B4-BE49-F238E27FC236}">
                  <a16:creationId xmlns:a16="http://schemas.microsoft.com/office/drawing/2014/main" xmlns="" id="{406219ED-5C25-4979-A06D-6939F81B7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" y="927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6" name="Rectangle 33">
              <a:extLst>
                <a:ext uri="{FF2B5EF4-FFF2-40B4-BE49-F238E27FC236}">
                  <a16:creationId xmlns:a16="http://schemas.microsoft.com/office/drawing/2014/main" xmlns="" id="{C76E2882-E922-484E-90A9-E0366C1B2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2" y="1275"/>
              <a:ext cx="18" cy="124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7" name="Rectangle 34">
              <a:extLst>
                <a:ext uri="{FF2B5EF4-FFF2-40B4-BE49-F238E27FC236}">
                  <a16:creationId xmlns:a16="http://schemas.microsoft.com/office/drawing/2014/main" xmlns="" id="{B1D441FC-867F-4DBC-9D77-EEC7F2236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1199"/>
              <a:ext cx="18" cy="200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8" name="Rectangle 35">
              <a:extLst>
                <a:ext uri="{FF2B5EF4-FFF2-40B4-BE49-F238E27FC236}">
                  <a16:creationId xmlns:a16="http://schemas.microsoft.com/office/drawing/2014/main" xmlns="" id="{8EE5AC5E-E503-448E-A233-CBF7F7192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" y="1233"/>
              <a:ext cx="18" cy="16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29" name="Rectangle 36">
              <a:extLst>
                <a:ext uri="{FF2B5EF4-FFF2-40B4-BE49-F238E27FC236}">
                  <a16:creationId xmlns:a16="http://schemas.microsoft.com/office/drawing/2014/main" xmlns="" id="{08BFE94A-1DAC-4C80-8648-C672DDEFB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233"/>
              <a:ext cx="18" cy="16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30" name="Rectangle 37">
              <a:extLst>
                <a:ext uri="{FF2B5EF4-FFF2-40B4-BE49-F238E27FC236}">
                  <a16:creationId xmlns:a16="http://schemas.microsoft.com/office/drawing/2014/main" xmlns="" id="{083C671D-5A95-4D94-91D7-1488F6481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8" y="1323"/>
              <a:ext cx="18" cy="7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31" name="Rectangle 38">
              <a:extLst>
                <a:ext uri="{FF2B5EF4-FFF2-40B4-BE49-F238E27FC236}">
                  <a16:creationId xmlns:a16="http://schemas.microsoft.com/office/drawing/2014/main" xmlns="" id="{81971A8A-10F9-462B-A2AB-5E656199B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1233"/>
              <a:ext cx="18" cy="16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 dirty="0"/>
            </a:p>
          </p:txBody>
        </p:sp>
        <p:sp>
          <p:nvSpPr>
            <p:cNvPr id="32" name="Rectangle 39">
              <a:extLst>
                <a:ext uri="{FF2B5EF4-FFF2-40B4-BE49-F238E27FC236}">
                  <a16:creationId xmlns:a16="http://schemas.microsoft.com/office/drawing/2014/main" xmlns="" id="{074DF38F-8958-4B9A-85CE-F5293B87E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6" y="1303"/>
              <a:ext cx="18" cy="96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xmlns="" id="{389B1636-7088-43A0-B2FF-5FF00B16C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8" y="1057"/>
              <a:ext cx="528" cy="72"/>
            </a:xfrm>
            <a:custGeom>
              <a:avLst/>
              <a:gdLst>
                <a:gd name="T0" fmla="*/ 528 w 528"/>
                <a:gd name="T1" fmla="*/ 72 h 72"/>
                <a:gd name="T2" fmla="*/ 0 w 528"/>
                <a:gd name="T3" fmla="*/ 72 h 72"/>
                <a:gd name="T4" fmla="*/ 0 w 528"/>
                <a:gd name="T5" fmla="*/ 0 h 72"/>
                <a:gd name="T6" fmla="*/ 528 w 528"/>
                <a:gd name="T7" fmla="*/ 0 h 72"/>
                <a:gd name="T8" fmla="*/ 528 w 528"/>
                <a:gd name="T9" fmla="*/ 72 h 72"/>
                <a:gd name="T10" fmla="*/ 18 w 528"/>
                <a:gd name="T11" fmla="*/ 54 h 72"/>
                <a:gd name="T12" fmla="*/ 510 w 528"/>
                <a:gd name="T13" fmla="*/ 54 h 72"/>
                <a:gd name="T14" fmla="*/ 510 w 528"/>
                <a:gd name="T15" fmla="*/ 18 h 72"/>
                <a:gd name="T16" fmla="*/ 18 w 528"/>
                <a:gd name="T17" fmla="*/ 18 h 72"/>
                <a:gd name="T18" fmla="*/ 18 w 528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8" h="72">
                  <a:moveTo>
                    <a:pt x="528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528" y="0"/>
                  </a:lnTo>
                  <a:lnTo>
                    <a:pt x="528" y="72"/>
                  </a:lnTo>
                  <a:close/>
                  <a:moveTo>
                    <a:pt x="18" y="54"/>
                  </a:moveTo>
                  <a:lnTo>
                    <a:pt x="510" y="54"/>
                  </a:lnTo>
                  <a:lnTo>
                    <a:pt x="510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xmlns="" id="{B0BE83C9-B885-47EA-B0EB-E17835D88F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8" y="1057"/>
              <a:ext cx="74" cy="72"/>
            </a:xfrm>
            <a:custGeom>
              <a:avLst/>
              <a:gdLst>
                <a:gd name="T0" fmla="*/ 74 w 74"/>
                <a:gd name="T1" fmla="*/ 72 h 72"/>
                <a:gd name="T2" fmla="*/ 0 w 74"/>
                <a:gd name="T3" fmla="*/ 72 h 72"/>
                <a:gd name="T4" fmla="*/ 0 w 74"/>
                <a:gd name="T5" fmla="*/ 0 h 72"/>
                <a:gd name="T6" fmla="*/ 74 w 74"/>
                <a:gd name="T7" fmla="*/ 0 h 72"/>
                <a:gd name="T8" fmla="*/ 74 w 74"/>
                <a:gd name="T9" fmla="*/ 72 h 72"/>
                <a:gd name="T10" fmla="*/ 18 w 74"/>
                <a:gd name="T11" fmla="*/ 54 h 72"/>
                <a:gd name="T12" fmla="*/ 56 w 74"/>
                <a:gd name="T13" fmla="*/ 54 h 72"/>
                <a:gd name="T14" fmla="*/ 56 w 74"/>
                <a:gd name="T15" fmla="*/ 18 h 72"/>
                <a:gd name="T16" fmla="*/ 18 w 74"/>
                <a:gd name="T17" fmla="*/ 18 h 72"/>
                <a:gd name="T18" fmla="*/ 18 w 74"/>
                <a:gd name="T19" fmla="*/ 5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2">
                  <a:moveTo>
                    <a:pt x="74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72"/>
                  </a:lnTo>
                  <a:close/>
                  <a:moveTo>
                    <a:pt x="18" y="54"/>
                  </a:moveTo>
                  <a:lnTo>
                    <a:pt x="56" y="54"/>
                  </a:lnTo>
                  <a:lnTo>
                    <a:pt x="56" y="18"/>
                  </a:lnTo>
                  <a:lnTo>
                    <a:pt x="18" y="18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xmlns="" id="{6ABBC75C-ABE2-4038-8530-49ED380FE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" y="891"/>
              <a:ext cx="774" cy="584"/>
            </a:xfrm>
            <a:custGeom>
              <a:avLst/>
              <a:gdLst>
                <a:gd name="T0" fmla="*/ 774 w 774"/>
                <a:gd name="T1" fmla="*/ 584 h 584"/>
                <a:gd name="T2" fmla="*/ 652 w 774"/>
                <a:gd name="T3" fmla="*/ 584 h 584"/>
                <a:gd name="T4" fmla="*/ 652 w 774"/>
                <a:gd name="T5" fmla="*/ 566 h 584"/>
                <a:gd name="T6" fmla="*/ 756 w 774"/>
                <a:gd name="T7" fmla="*/ 566 h 584"/>
                <a:gd name="T8" fmla="*/ 756 w 774"/>
                <a:gd name="T9" fmla="*/ 18 h 584"/>
                <a:gd name="T10" fmla="*/ 18 w 774"/>
                <a:gd name="T11" fmla="*/ 18 h 584"/>
                <a:gd name="T12" fmla="*/ 18 w 774"/>
                <a:gd name="T13" fmla="*/ 566 h 584"/>
                <a:gd name="T14" fmla="*/ 486 w 774"/>
                <a:gd name="T15" fmla="*/ 566 h 584"/>
                <a:gd name="T16" fmla="*/ 486 w 774"/>
                <a:gd name="T17" fmla="*/ 584 h 584"/>
                <a:gd name="T18" fmla="*/ 0 w 774"/>
                <a:gd name="T19" fmla="*/ 584 h 584"/>
                <a:gd name="T20" fmla="*/ 0 w 774"/>
                <a:gd name="T21" fmla="*/ 0 h 584"/>
                <a:gd name="T22" fmla="*/ 774 w 774"/>
                <a:gd name="T23" fmla="*/ 0 h 584"/>
                <a:gd name="T24" fmla="*/ 774 w 774"/>
                <a:gd name="T25" fmla="*/ 5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4" h="584">
                  <a:moveTo>
                    <a:pt x="774" y="584"/>
                  </a:moveTo>
                  <a:lnTo>
                    <a:pt x="652" y="584"/>
                  </a:lnTo>
                  <a:lnTo>
                    <a:pt x="652" y="566"/>
                  </a:lnTo>
                  <a:lnTo>
                    <a:pt x="756" y="566"/>
                  </a:lnTo>
                  <a:lnTo>
                    <a:pt x="756" y="18"/>
                  </a:lnTo>
                  <a:lnTo>
                    <a:pt x="18" y="18"/>
                  </a:lnTo>
                  <a:lnTo>
                    <a:pt x="18" y="566"/>
                  </a:lnTo>
                  <a:lnTo>
                    <a:pt x="486" y="566"/>
                  </a:lnTo>
                  <a:lnTo>
                    <a:pt x="486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774" y="0"/>
                  </a:lnTo>
                  <a:lnTo>
                    <a:pt x="774" y="58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36" name="Rectangle 43">
              <a:extLst>
                <a:ext uri="{FF2B5EF4-FFF2-40B4-BE49-F238E27FC236}">
                  <a16:creationId xmlns:a16="http://schemas.microsoft.com/office/drawing/2014/main" xmlns="" id="{065E3E17-D005-4081-9734-E8FE18124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891"/>
              <a:ext cx="18" cy="8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</p:grpSp>
      <p:grpSp>
        <p:nvGrpSpPr>
          <p:cNvPr id="37" name="Group 83">
            <a:extLst>
              <a:ext uri="{FF2B5EF4-FFF2-40B4-BE49-F238E27FC236}">
                <a16:creationId xmlns:a16="http://schemas.microsoft.com/office/drawing/2014/main" xmlns="" id="{A1E1DF19-A870-40B1-96E1-3B69195B9E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94239" y="1513284"/>
            <a:ext cx="937917" cy="948112"/>
            <a:chOff x="3174" y="2947"/>
            <a:chExt cx="736" cy="744"/>
          </a:xfrm>
        </p:grpSpPr>
        <p:sp>
          <p:nvSpPr>
            <p:cNvPr id="38" name="AutoShape 82">
              <a:extLst>
                <a:ext uri="{FF2B5EF4-FFF2-40B4-BE49-F238E27FC236}">
                  <a16:creationId xmlns:a16="http://schemas.microsoft.com/office/drawing/2014/main" xmlns="" id="{56D748C7-F362-4693-AA9A-DE045E42010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74" y="2947"/>
              <a:ext cx="736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39" name="Freeform 84">
              <a:extLst>
                <a:ext uri="{FF2B5EF4-FFF2-40B4-BE49-F238E27FC236}">
                  <a16:creationId xmlns:a16="http://schemas.microsoft.com/office/drawing/2014/main" xmlns="" id="{785C3C7B-9D35-4F0F-A43A-1BC9C3EDE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4" y="3047"/>
              <a:ext cx="60" cy="218"/>
            </a:xfrm>
            <a:custGeom>
              <a:avLst/>
              <a:gdLst>
                <a:gd name="T0" fmla="*/ 60 w 60"/>
                <a:gd name="T1" fmla="*/ 218 h 218"/>
                <a:gd name="T2" fmla="*/ 42 w 60"/>
                <a:gd name="T3" fmla="*/ 218 h 218"/>
                <a:gd name="T4" fmla="*/ 42 w 60"/>
                <a:gd name="T5" fmla="*/ 170 h 218"/>
                <a:gd name="T6" fmla="*/ 0 w 60"/>
                <a:gd name="T7" fmla="*/ 112 h 218"/>
                <a:gd name="T8" fmla="*/ 0 w 60"/>
                <a:gd name="T9" fmla="*/ 30 h 218"/>
                <a:gd name="T10" fmla="*/ 0 w 60"/>
                <a:gd name="T11" fmla="*/ 30 h 218"/>
                <a:gd name="T12" fmla="*/ 0 w 60"/>
                <a:gd name="T13" fmla="*/ 24 h 218"/>
                <a:gd name="T14" fmla="*/ 2 w 60"/>
                <a:gd name="T15" fmla="*/ 18 h 218"/>
                <a:gd name="T16" fmla="*/ 8 w 60"/>
                <a:gd name="T17" fmla="*/ 8 h 218"/>
                <a:gd name="T18" fmla="*/ 18 w 60"/>
                <a:gd name="T19" fmla="*/ 2 h 218"/>
                <a:gd name="T20" fmla="*/ 24 w 60"/>
                <a:gd name="T21" fmla="*/ 0 h 218"/>
                <a:gd name="T22" fmla="*/ 30 w 60"/>
                <a:gd name="T23" fmla="*/ 0 h 218"/>
                <a:gd name="T24" fmla="*/ 30 w 60"/>
                <a:gd name="T25" fmla="*/ 0 h 218"/>
                <a:gd name="T26" fmla="*/ 36 w 60"/>
                <a:gd name="T27" fmla="*/ 0 h 218"/>
                <a:gd name="T28" fmla="*/ 42 w 60"/>
                <a:gd name="T29" fmla="*/ 2 h 218"/>
                <a:gd name="T30" fmla="*/ 50 w 60"/>
                <a:gd name="T31" fmla="*/ 8 h 218"/>
                <a:gd name="T32" fmla="*/ 58 w 60"/>
                <a:gd name="T33" fmla="*/ 18 h 218"/>
                <a:gd name="T34" fmla="*/ 60 w 60"/>
                <a:gd name="T35" fmla="*/ 24 h 218"/>
                <a:gd name="T36" fmla="*/ 60 w 60"/>
                <a:gd name="T37" fmla="*/ 30 h 218"/>
                <a:gd name="T38" fmla="*/ 60 w 60"/>
                <a:gd name="T39" fmla="*/ 90 h 218"/>
                <a:gd name="T40" fmla="*/ 42 w 60"/>
                <a:gd name="T41" fmla="*/ 90 h 218"/>
                <a:gd name="T42" fmla="*/ 42 w 60"/>
                <a:gd name="T43" fmla="*/ 30 h 218"/>
                <a:gd name="T44" fmla="*/ 42 w 60"/>
                <a:gd name="T45" fmla="*/ 30 h 218"/>
                <a:gd name="T46" fmla="*/ 40 w 60"/>
                <a:gd name="T47" fmla="*/ 26 h 218"/>
                <a:gd name="T48" fmla="*/ 38 w 60"/>
                <a:gd name="T49" fmla="*/ 22 h 218"/>
                <a:gd name="T50" fmla="*/ 34 w 60"/>
                <a:gd name="T51" fmla="*/ 20 h 218"/>
                <a:gd name="T52" fmla="*/ 30 w 60"/>
                <a:gd name="T53" fmla="*/ 18 h 218"/>
                <a:gd name="T54" fmla="*/ 30 w 60"/>
                <a:gd name="T55" fmla="*/ 18 h 218"/>
                <a:gd name="T56" fmla="*/ 24 w 60"/>
                <a:gd name="T57" fmla="*/ 20 h 218"/>
                <a:gd name="T58" fmla="*/ 20 w 60"/>
                <a:gd name="T59" fmla="*/ 22 h 218"/>
                <a:gd name="T60" fmla="*/ 18 w 60"/>
                <a:gd name="T61" fmla="*/ 26 h 218"/>
                <a:gd name="T62" fmla="*/ 18 w 60"/>
                <a:gd name="T63" fmla="*/ 30 h 218"/>
                <a:gd name="T64" fmla="*/ 18 w 60"/>
                <a:gd name="T65" fmla="*/ 106 h 218"/>
                <a:gd name="T66" fmla="*/ 60 w 60"/>
                <a:gd name="T67" fmla="*/ 164 h 218"/>
                <a:gd name="T68" fmla="*/ 60 w 60"/>
                <a:gd name="T69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" h="218">
                  <a:moveTo>
                    <a:pt x="60" y="218"/>
                  </a:moveTo>
                  <a:lnTo>
                    <a:pt x="42" y="218"/>
                  </a:lnTo>
                  <a:lnTo>
                    <a:pt x="42" y="170"/>
                  </a:lnTo>
                  <a:lnTo>
                    <a:pt x="0" y="11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8"/>
                  </a:lnTo>
                  <a:lnTo>
                    <a:pt x="58" y="18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90"/>
                  </a:lnTo>
                  <a:lnTo>
                    <a:pt x="42" y="9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0" y="26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4" y="20"/>
                  </a:lnTo>
                  <a:lnTo>
                    <a:pt x="20" y="22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8" y="106"/>
                  </a:lnTo>
                  <a:lnTo>
                    <a:pt x="60" y="164"/>
                  </a:lnTo>
                  <a:lnTo>
                    <a:pt x="60" y="2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0" name="Freeform 85">
              <a:extLst>
                <a:ext uri="{FF2B5EF4-FFF2-40B4-BE49-F238E27FC236}">
                  <a16:creationId xmlns:a16="http://schemas.microsoft.com/office/drawing/2014/main" xmlns="" id="{57B4D8A2-82C5-486D-A4B5-EC803F755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" y="2963"/>
              <a:ext cx="60" cy="172"/>
            </a:xfrm>
            <a:custGeom>
              <a:avLst/>
              <a:gdLst>
                <a:gd name="T0" fmla="*/ 18 w 60"/>
                <a:gd name="T1" fmla="*/ 172 h 172"/>
                <a:gd name="T2" fmla="*/ 0 w 60"/>
                <a:gd name="T3" fmla="*/ 172 h 172"/>
                <a:gd name="T4" fmla="*/ 0 w 60"/>
                <a:gd name="T5" fmla="*/ 30 h 172"/>
                <a:gd name="T6" fmla="*/ 0 w 60"/>
                <a:gd name="T7" fmla="*/ 30 h 172"/>
                <a:gd name="T8" fmla="*/ 0 w 60"/>
                <a:gd name="T9" fmla="*/ 24 h 172"/>
                <a:gd name="T10" fmla="*/ 2 w 60"/>
                <a:gd name="T11" fmla="*/ 18 h 172"/>
                <a:gd name="T12" fmla="*/ 8 w 60"/>
                <a:gd name="T13" fmla="*/ 8 h 172"/>
                <a:gd name="T14" fmla="*/ 18 w 60"/>
                <a:gd name="T15" fmla="*/ 2 h 172"/>
                <a:gd name="T16" fmla="*/ 24 w 60"/>
                <a:gd name="T17" fmla="*/ 0 h 172"/>
                <a:gd name="T18" fmla="*/ 30 w 60"/>
                <a:gd name="T19" fmla="*/ 0 h 172"/>
                <a:gd name="T20" fmla="*/ 30 w 60"/>
                <a:gd name="T21" fmla="*/ 0 h 172"/>
                <a:gd name="T22" fmla="*/ 36 w 60"/>
                <a:gd name="T23" fmla="*/ 0 h 172"/>
                <a:gd name="T24" fmla="*/ 42 w 60"/>
                <a:gd name="T25" fmla="*/ 2 h 172"/>
                <a:gd name="T26" fmla="*/ 52 w 60"/>
                <a:gd name="T27" fmla="*/ 8 h 172"/>
                <a:gd name="T28" fmla="*/ 58 w 60"/>
                <a:gd name="T29" fmla="*/ 18 h 172"/>
                <a:gd name="T30" fmla="*/ 60 w 60"/>
                <a:gd name="T31" fmla="*/ 24 h 172"/>
                <a:gd name="T32" fmla="*/ 60 w 60"/>
                <a:gd name="T33" fmla="*/ 30 h 172"/>
                <a:gd name="T34" fmla="*/ 60 w 60"/>
                <a:gd name="T35" fmla="*/ 92 h 172"/>
                <a:gd name="T36" fmla="*/ 42 w 60"/>
                <a:gd name="T37" fmla="*/ 92 h 172"/>
                <a:gd name="T38" fmla="*/ 42 w 60"/>
                <a:gd name="T39" fmla="*/ 30 h 172"/>
                <a:gd name="T40" fmla="*/ 42 w 60"/>
                <a:gd name="T41" fmla="*/ 30 h 172"/>
                <a:gd name="T42" fmla="*/ 42 w 60"/>
                <a:gd name="T43" fmla="*/ 24 h 172"/>
                <a:gd name="T44" fmla="*/ 38 w 60"/>
                <a:gd name="T45" fmla="*/ 20 h 172"/>
                <a:gd name="T46" fmla="*/ 34 w 60"/>
                <a:gd name="T47" fmla="*/ 18 h 172"/>
                <a:gd name="T48" fmla="*/ 30 w 60"/>
                <a:gd name="T49" fmla="*/ 18 h 172"/>
                <a:gd name="T50" fmla="*/ 30 w 60"/>
                <a:gd name="T51" fmla="*/ 18 h 172"/>
                <a:gd name="T52" fmla="*/ 26 w 60"/>
                <a:gd name="T53" fmla="*/ 18 h 172"/>
                <a:gd name="T54" fmla="*/ 22 w 60"/>
                <a:gd name="T55" fmla="*/ 20 h 172"/>
                <a:gd name="T56" fmla="*/ 18 w 60"/>
                <a:gd name="T57" fmla="*/ 24 h 172"/>
                <a:gd name="T58" fmla="*/ 18 w 60"/>
                <a:gd name="T59" fmla="*/ 30 h 172"/>
                <a:gd name="T60" fmla="*/ 18 w 60"/>
                <a:gd name="T6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" h="172">
                  <a:moveTo>
                    <a:pt x="18" y="172"/>
                  </a:moveTo>
                  <a:lnTo>
                    <a:pt x="0" y="17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92"/>
                  </a:lnTo>
                  <a:lnTo>
                    <a:pt x="42" y="92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24"/>
                  </a:lnTo>
                  <a:lnTo>
                    <a:pt x="38" y="20"/>
                  </a:lnTo>
                  <a:lnTo>
                    <a:pt x="34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2" y="2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8" y="17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1" name="Freeform 86">
              <a:extLst>
                <a:ext uri="{FF2B5EF4-FFF2-40B4-BE49-F238E27FC236}">
                  <a16:creationId xmlns:a16="http://schemas.microsoft.com/office/drawing/2014/main" xmlns="" id="{468CEC6B-210B-4429-8C1D-853EE8B36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" y="2947"/>
              <a:ext cx="60" cy="104"/>
            </a:xfrm>
            <a:custGeom>
              <a:avLst/>
              <a:gdLst>
                <a:gd name="T0" fmla="*/ 60 w 60"/>
                <a:gd name="T1" fmla="*/ 104 h 104"/>
                <a:gd name="T2" fmla="*/ 42 w 60"/>
                <a:gd name="T3" fmla="*/ 104 h 104"/>
                <a:gd name="T4" fmla="*/ 42 w 60"/>
                <a:gd name="T5" fmla="*/ 30 h 104"/>
                <a:gd name="T6" fmla="*/ 42 w 60"/>
                <a:gd name="T7" fmla="*/ 30 h 104"/>
                <a:gd name="T8" fmla="*/ 42 w 60"/>
                <a:gd name="T9" fmla="*/ 26 h 104"/>
                <a:gd name="T10" fmla="*/ 40 w 60"/>
                <a:gd name="T11" fmla="*/ 22 h 104"/>
                <a:gd name="T12" fmla="*/ 36 w 60"/>
                <a:gd name="T13" fmla="*/ 20 h 104"/>
                <a:gd name="T14" fmla="*/ 30 w 60"/>
                <a:gd name="T15" fmla="*/ 18 h 104"/>
                <a:gd name="T16" fmla="*/ 30 w 60"/>
                <a:gd name="T17" fmla="*/ 18 h 104"/>
                <a:gd name="T18" fmla="*/ 26 w 60"/>
                <a:gd name="T19" fmla="*/ 20 h 104"/>
                <a:gd name="T20" fmla="*/ 22 w 60"/>
                <a:gd name="T21" fmla="*/ 22 h 104"/>
                <a:gd name="T22" fmla="*/ 20 w 60"/>
                <a:gd name="T23" fmla="*/ 26 h 104"/>
                <a:gd name="T24" fmla="*/ 18 w 60"/>
                <a:gd name="T25" fmla="*/ 30 h 104"/>
                <a:gd name="T26" fmla="*/ 18 w 60"/>
                <a:gd name="T27" fmla="*/ 104 h 104"/>
                <a:gd name="T28" fmla="*/ 0 w 60"/>
                <a:gd name="T29" fmla="*/ 104 h 104"/>
                <a:gd name="T30" fmla="*/ 0 w 60"/>
                <a:gd name="T31" fmla="*/ 30 h 104"/>
                <a:gd name="T32" fmla="*/ 0 w 60"/>
                <a:gd name="T33" fmla="*/ 30 h 104"/>
                <a:gd name="T34" fmla="*/ 0 w 60"/>
                <a:gd name="T35" fmla="*/ 24 h 104"/>
                <a:gd name="T36" fmla="*/ 2 w 60"/>
                <a:gd name="T37" fmla="*/ 20 h 104"/>
                <a:gd name="T38" fmla="*/ 10 w 60"/>
                <a:gd name="T39" fmla="*/ 10 h 104"/>
                <a:gd name="T40" fmla="*/ 18 w 60"/>
                <a:gd name="T41" fmla="*/ 2 h 104"/>
                <a:gd name="T42" fmla="*/ 24 w 60"/>
                <a:gd name="T43" fmla="*/ 2 h 104"/>
                <a:gd name="T44" fmla="*/ 30 w 60"/>
                <a:gd name="T45" fmla="*/ 0 h 104"/>
                <a:gd name="T46" fmla="*/ 30 w 60"/>
                <a:gd name="T47" fmla="*/ 0 h 104"/>
                <a:gd name="T48" fmla="*/ 36 w 60"/>
                <a:gd name="T49" fmla="*/ 2 h 104"/>
                <a:gd name="T50" fmla="*/ 42 w 60"/>
                <a:gd name="T51" fmla="*/ 2 h 104"/>
                <a:gd name="T52" fmla="*/ 52 w 60"/>
                <a:gd name="T53" fmla="*/ 10 h 104"/>
                <a:gd name="T54" fmla="*/ 58 w 60"/>
                <a:gd name="T55" fmla="*/ 20 h 104"/>
                <a:gd name="T56" fmla="*/ 60 w 60"/>
                <a:gd name="T57" fmla="*/ 24 h 104"/>
                <a:gd name="T58" fmla="*/ 60 w 60"/>
                <a:gd name="T59" fmla="*/ 30 h 104"/>
                <a:gd name="T60" fmla="*/ 60 w 60"/>
                <a:gd name="T6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" h="104">
                  <a:moveTo>
                    <a:pt x="60" y="104"/>
                  </a:moveTo>
                  <a:lnTo>
                    <a:pt x="42" y="104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2" y="26"/>
                  </a:lnTo>
                  <a:lnTo>
                    <a:pt x="40" y="22"/>
                  </a:lnTo>
                  <a:lnTo>
                    <a:pt x="36" y="2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2" y="22"/>
                  </a:lnTo>
                  <a:lnTo>
                    <a:pt x="20" y="26"/>
                  </a:lnTo>
                  <a:lnTo>
                    <a:pt x="18" y="30"/>
                  </a:lnTo>
                  <a:lnTo>
                    <a:pt x="18" y="104"/>
                  </a:lnTo>
                  <a:lnTo>
                    <a:pt x="0" y="104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10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2" y="2"/>
                  </a:lnTo>
                  <a:lnTo>
                    <a:pt x="52" y="10"/>
                  </a:lnTo>
                  <a:lnTo>
                    <a:pt x="58" y="20"/>
                  </a:lnTo>
                  <a:lnTo>
                    <a:pt x="60" y="24"/>
                  </a:lnTo>
                  <a:lnTo>
                    <a:pt x="60" y="30"/>
                  </a:lnTo>
                  <a:lnTo>
                    <a:pt x="60" y="10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xmlns="" id="{C5E32D55-A7B2-459A-89F0-F5651760E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959"/>
              <a:ext cx="62" cy="92"/>
            </a:xfrm>
            <a:custGeom>
              <a:avLst/>
              <a:gdLst>
                <a:gd name="T0" fmla="*/ 62 w 62"/>
                <a:gd name="T1" fmla="*/ 92 h 92"/>
                <a:gd name="T2" fmla="*/ 44 w 62"/>
                <a:gd name="T3" fmla="*/ 92 h 92"/>
                <a:gd name="T4" fmla="*/ 44 w 62"/>
                <a:gd name="T5" fmla="*/ 30 h 92"/>
                <a:gd name="T6" fmla="*/ 44 w 62"/>
                <a:gd name="T7" fmla="*/ 30 h 92"/>
                <a:gd name="T8" fmla="*/ 42 w 62"/>
                <a:gd name="T9" fmla="*/ 26 h 92"/>
                <a:gd name="T10" fmla="*/ 40 w 62"/>
                <a:gd name="T11" fmla="*/ 22 h 92"/>
                <a:gd name="T12" fmla="*/ 36 w 62"/>
                <a:gd name="T13" fmla="*/ 18 h 92"/>
                <a:gd name="T14" fmla="*/ 30 w 62"/>
                <a:gd name="T15" fmla="*/ 18 h 92"/>
                <a:gd name="T16" fmla="*/ 30 w 62"/>
                <a:gd name="T17" fmla="*/ 18 h 92"/>
                <a:gd name="T18" fmla="*/ 26 w 62"/>
                <a:gd name="T19" fmla="*/ 18 h 92"/>
                <a:gd name="T20" fmla="*/ 22 w 62"/>
                <a:gd name="T21" fmla="*/ 22 h 92"/>
                <a:gd name="T22" fmla="*/ 20 w 62"/>
                <a:gd name="T23" fmla="*/ 26 h 92"/>
                <a:gd name="T24" fmla="*/ 18 w 62"/>
                <a:gd name="T25" fmla="*/ 30 h 92"/>
                <a:gd name="T26" fmla="*/ 18 w 62"/>
                <a:gd name="T27" fmla="*/ 92 h 92"/>
                <a:gd name="T28" fmla="*/ 0 w 62"/>
                <a:gd name="T29" fmla="*/ 92 h 92"/>
                <a:gd name="T30" fmla="*/ 0 w 62"/>
                <a:gd name="T31" fmla="*/ 30 h 92"/>
                <a:gd name="T32" fmla="*/ 0 w 62"/>
                <a:gd name="T33" fmla="*/ 30 h 92"/>
                <a:gd name="T34" fmla="*/ 2 w 62"/>
                <a:gd name="T35" fmla="*/ 24 h 92"/>
                <a:gd name="T36" fmla="*/ 4 w 62"/>
                <a:gd name="T37" fmla="*/ 18 h 92"/>
                <a:gd name="T38" fmla="*/ 10 w 62"/>
                <a:gd name="T39" fmla="*/ 8 h 92"/>
                <a:gd name="T40" fmla="*/ 20 w 62"/>
                <a:gd name="T41" fmla="*/ 2 h 92"/>
                <a:gd name="T42" fmla="*/ 24 w 62"/>
                <a:gd name="T43" fmla="*/ 0 h 92"/>
                <a:gd name="T44" fmla="*/ 30 w 62"/>
                <a:gd name="T45" fmla="*/ 0 h 92"/>
                <a:gd name="T46" fmla="*/ 30 w 62"/>
                <a:gd name="T47" fmla="*/ 0 h 92"/>
                <a:gd name="T48" fmla="*/ 38 w 62"/>
                <a:gd name="T49" fmla="*/ 0 h 92"/>
                <a:gd name="T50" fmla="*/ 42 w 62"/>
                <a:gd name="T51" fmla="*/ 2 h 92"/>
                <a:gd name="T52" fmla="*/ 52 w 62"/>
                <a:gd name="T53" fmla="*/ 8 h 92"/>
                <a:gd name="T54" fmla="*/ 58 w 62"/>
                <a:gd name="T55" fmla="*/ 18 h 92"/>
                <a:gd name="T56" fmla="*/ 60 w 62"/>
                <a:gd name="T57" fmla="*/ 24 h 92"/>
                <a:gd name="T58" fmla="*/ 62 w 62"/>
                <a:gd name="T59" fmla="*/ 30 h 92"/>
                <a:gd name="T60" fmla="*/ 62 w 62"/>
                <a:gd name="T61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2" h="92">
                  <a:moveTo>
                    <a:pt x="62" y="92"/>
                  </a:moveTo>
                  <a:lnTo>
                    <a:pt x="44" y="92"/>
                  </a:lnTo>
                  <a:lnTo>
                    <a:pt x="44" y="30"/>
                  </a:lnTo>
                  <a:lnTo>
                    <a:pt x="44" y="30"/>
                  </a:lnTo>
                  <a:lnTo>
                    <a:pt x="42" y="26"/>
                  </a:lnTo>
                  <a:lnTo>
                    <a:pt x="40" y="22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2" y="22"/>
                  </a:lnTo>
                  <a:lnTo>
                    <a:pt x="20" y="26"/>
                  </a:lnTo>
                  <a:lnTo>
                    <a:pt x="18" y="30"/>
                  </a:lnTo>
                  <a:lnTo>
                    <a:pt x="18" y="92"/>
                  </a:lnTo>
                  <a:lnTo>
                    <a:pt x="0" y="9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0" y="24"/>
                  </a:lnTo>
                  <a:lnTo>
                    <a:pt x="62" y="30"/>
                  </a:lnTo>
                  <a:lnTo>
                    <a:pt x="62" y="9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3" name="Freeform 88">
              <a:extLst>
                <a:ext uri="{FF2B5EF4-FFF2-40B4-BE49-F238E27FC236}">
                  <a16:creationId xmlns:a16="http://schemas.microsoft.com/office/drawing/2014/main" xmlns="" id="{59AFF6E3-E734-4693-BF92-81018FFC7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" y="2973"/>
              <a:ext cx="60" cy="290"/>
            </a:xfrm>
            <a:custGeom>
              <a:avLst/>
              <a:gdLst>
                <a:gd name="T0" fmla="*/ 40 w 60"/>
                <a:gd name="T1" fmla="*/ 290 h 290"/>
                <a:gd name="T2" fmla="*/ 22 w 60"/>
                <a:gd name="T3" fmla="*/ 286 h 290"/>
                <a:gd name="T4" fmla="*/ 42 w 60"/>
                <a:gd name="T5" fmla="*/ 200 h 290"/>
                <a:gd name="T6" fmla="*/ 42 w 60"/>
                <a:gd name="T7" fmla="*/ 30 h 290"/>
                <a:gd name="T8" fmla="*/ 42 w 60"/>
                <a:gd name="T9" fmla="*/ 30 h 290"/>
                <a:gd name="T10" fmla="*/ 40 w 60"/>
                <a:gd name="T11" fmla="*/ 26 h 290"/>
                <a:gd name="T12" fmla="*/ 38 w 60"/>
                <a:gd name="T13" fmla="*/ 22 h 290"/>
                <a:gd name="T14" fmla="*/ 34 w 60"/>
                <a:gd name="T15" fmla="*/ 20 h 290"/>
                <a:gd name="T16" fmla="*/ 30 w 60"/>
                <a:gd name="T17" fmla="*/ 18 h 290"/>
                <a:gd name="T18" fmla="*/ 30 w 60"/>
                <a:gd name="T19" fmla="*/ 18 h 290"/>
                <a:gd name="T20" fmla="*/ 24 w 60"/>
                <a:gd name="T21" fmla="*/ 20 h 290"/>
                <a:gd name="T22" fmla="*/ 20 w 60"/>
                <a:gd name="T23" fmla="*/ 22 h 290"/>
                <a:gd name="T24" fmla="*/ 18 w 60"/>
                <a:gd name="T25" fmla="*/ 26 h 290"/>
                <a:gd name="T26" fmla="*/ 18 w 60"/>
                <a:gd name="T27" fmla="*/ 30 h 290"/>
                <a:gd name="T28" fmla="*/ 18 w 60"/>
                <a:gd name="T29" fmla="*/ 92 h 290"/>
                <a:gd name="T30" fmla="*/ 0 w 60"/>
                <a:gd name="T31" fmla="*/ 92 h 290"/>
                <a:gd name="T32" fmla="*/ 0 w 60"/>
                <a:gd name="T33" fmla="*/ 30 h 290"/>
                <a:gd name="T34" fmla="*/ 0 w 60"/>
                <a:gd name="T35" fmla="*/ 30 h 290"/>
                <a:gd name="T36" fmla="*/ 0 w 60"/>
                <a:gd name="T37" fmla="*/ 24 h 290"/>
                <a:gd name="T38" fmla="*/ 2 w 60"/>
                <a:gd name="T39" fmla="*/ 18 h 290"/>
                <a:gd name="T40" fmla="*/ 8 w 60"/>
                <a:gd name="T41" fmla="*/ 8 h 290"/>
                <a:gd name="T42" fmla="*/ 18 w 60"/>
                <a:gd name="T43" fmla="*/ 2 h 290"/>
                <a:gd name="T44" fmla="*/ 24 w 60"/>
                <a:gd name="T45" fmla="*/ 0 h 290"/>
                <a:gd name="T46" fmla="*/ 30 w 60"/>
                <a:gd name="T47" fmla="*/ 0 h 290"/>
                <a:gd name="T48" fmla="*/ 30 w 60"/>
                <a:gd name="T49" fmla="*/ 0 h 290"/>
                <a:gd name="T50" fmla="*/ 36 w 60"/>
                <a:gd name="T51" fmla="*/ 0 h 290"/>
                <a:gd name="T52" fmla="*/ 42 w 60"/>
                <a:gd name="T53" fmla="*/ 2 h 290"/>
                <a:gd name="T54" fmla="*/ 50 w 60"/>
                <a:gd name="T55" fmla="*/ 8 h 290"/>
                <a:gd name="T56" fmla="*/ 58 w 60"/>
                <a:gd name="T57" fmla="*/ 18 h 290"/>
                <a:gd name="T58" fmla="*/ 58 w 60"/>
                <a:gd name="T59" fmla="*/ 24 h 290"/>
                <a:gd name="T60" fmla="*/ 60 w 60"/>
                <a:gd name="T61" fmla="*/ 30 h 290"/>
                <a:gd name="T62" fmla="*/ 60 w 60"/>
                <a:gd name="T63" fmla="*/ 204 h 290"/>
                <a:gd name="T64" fmla="*/ 40 w 60"/>
                <a:gd name="T65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290">
                  <a:moveTo>
                    <a:pt x="40" y="290"/>
                  </a:moveTo>
                  <a:lnTo>
                    <a:pt x="22" y="286"/>
                  </a:lnTo>
                  <a:lnTo>
                    <a:pt x="42" y="200"/>
                  </a:lnTo>
                  <a:lnTo>
                    <a:pt x="42" y="30"/>
                  </a:lnTo>
                  <a:lnTo>
                    <a:pt x="42" y="30"/>
                  </a:lnTo>
                  <a:lnTo>
                    <a:pt x="40" y="26"/>
                  </a:lnTo>
                  <a:lnTo>
                    <a:pt x="38" y="22"/>
                  </a:lnTo>
                  <a:lnTo>
                    <a:pt x="34" y="2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4" y="20"/>
                  </a:lnTo>
                  <a:lnTo>
                    <a:pt x="20" y="22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8" y="92"/>
                  </a:lnTo>
                  <a:lnTo>
                    <a:pt x="0" y="9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8"/>
                  </a:lnTo>
                  <a:lnTo>
                    <a:pt x="58" y="18"/>
                  </a:lnTo>
                  <a:lnTo>
                    <a:pt x="58" y="24"/>
                  </a:lnTo>
                  <a:lnTo>
                    <a:pt x="60" y="30"/>
                  </a:lnTo>
                  <a:lnTo>
                    <a:pt x="60" y="204"/>
                  </a:lnTo>
                  <a:lnTo>
                    <a:pt x="40" y="29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4" name="Freeform 89">
              <a:extLst>
                <a:ext uri="{FF2B5EF4-FFF2-40B4-BE49-F238E27FC236}">
                  <a16:creationId xmlns:a16="http://schemas.microsoft.com/office/drawing/2014/main" xmlns="" id="{EF25140D-8ACE-42E9-8C22-E7586D30D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4" y="3375"/>
              <a:ext cx="60" cy="216"/>
            </a:xfrm>
            <a:custGeom>
              <a:avLst/>
              <a:gdLst>
                <a:gd name="T0" fmla="*/ 30 w 60"/>
                <a:gd name="T1" fmla="*/ 216 h 216"/>
                <a:gd name="T2" fmla="*/ 30 w 60"/>
                <a:gd name="T3" fmla="*/ 216 h 216"/>
                <a:gd name="T4" fmla="*/ 24 w 60"/>
                <a:gd name="T5" fmla="*/ 216 h 216"/>
                <a:gd name="T6" fmla="*/ 18 w 60"/>
                <a:gd name="T7" fmla="*/ 214 h 216"/>
                <a:gd name="T8" fmla="*/ 8 w 60"/>
                <a:gd name="T9" fmla="*/ 208 h 216"/>
                <a:gd name="T10" fmla="*/ 2 w 60"/>
                <a:gd name="T11" fmla="*/ 198 h 216"/>
                <a:gd name="T12" fmla="*/ 0 w 60"/>
                <a:gd name="T13" fmla="*/ 192 h 216"/>
                <a:gd name="T14" fmla="*/ 0 w 60"/>
                <a:gd name="T15" fmla="*/ 186 h 216"/>
                <a:gd name="T16" fmla="*/ 0 w 60"/>
                <a:gd name="T17" fmla="*/ 126 h 216"/>
                <a:gd name="T18" fmla="*/ 18 w 60"/>
                <a:gd name="T19" fmla="*/ 126 h 216"/>
                <a:gd name="T20" fmla="*/ 18 w 60"/>
                <a:gd name="T21" fmla="*/ 186 h 216"/>
                <a:gd name="T22" fmla="*/ 18 w 60"/>
                <a:gd name="T23" fmla="*/ 186 h 216"/>
                <a:gd name="T24" fmla="*/ 18 w 60"/>
                <a:gd name="T25" fmla="*/ 192 h 216"/>
                <a:gd name="T26" fmla="*/ 22 w 60"/>
                <a:gd name="T27" fmla="*/ 196 h 216"/>
                <a:gd name="T28" fmla="*/ 26 w 60"/>
                <a:gd name="T29" fmla="*/ 198 h 216"/>
                <a:gd name="T30" fmla="*/ 30 w 60"/>
                <a:gd name="T31" fmla="*/ 198 h 216"/>
                <a:gd name="T32" fmla="*/ 30 w 60"/>
                <a:gd name="T33" fmla="*/ 198 h 216"/>
                <a:gd name="T34" fmla="*/ 34 w 60"/>
                <a:gd name="T35" fmla="*/ 198 h 216"/>
                <a:gd name="T36" fmla="*/ 38 w 60"/>
                <a:gd name="T37" fmla="*/ 196 h 216"/>
                <a:gd name="T38" fmla="*/ 42 w 60"/>
                <a:gd name="T39" fmla="*/ 192 h 216"/>
                <a:gd name="T40" fmla="*/ 42 w 60"/>
                <a:gd name="T41" fmla="*/ 186 h 216"/>
                <a:gd name="T42" fmla="*/ 42 w 60"/>
                <a:gd name="T43" fmla="*/ 112 h 216"/>
                <a:gd name="T44" fmla="*/ 0 w 60"/>
                <a:gd name="T45" fmla="*/ 54 h 216"/>
                <a:gd name="T46" fmla="*/ 0 w 60"/>
                <a:gd name="T47" fmla="*/ 0 h 216"/>
                <a:gd name="T48" fmla="*/ 18 w 60"/>
                <a:gd name="T49" fmla="*/ 0 h 216"/>
                <a:gd name="T50" fmla="*/ 18 w 60"/>
                <a:gd name="T51" fmla="*/ 48 h 216"/>
                <a:gd name="T52" fmla="*/ 60 w 60"/>
                <a:gd name="T53" fmla="*/ 106 h 216"/>
                <a:gd name="T54" fmla="*/ 60 w 60"/>
                <a:gd name="T55" fmla="*/ 186 h 216"/>
                <a:gd name="T56" fmla="*/ 60 w 60"/>
                <a:gd name="T57" fmla="*/ 186 h 216"/>
                <a:gd name="T58" fmla="*/ 60 w 60"/>
                <a:gd name="T59" fmla="*/ 192 h 216"/>
                <a:gd name="T60" fmla="*/ 58 w 60"/>
                <a:gd name="T61" fmla="*/ 198 h 216"/>
                <a:gd name="T62" fmla="*/ 52 w 60"/>
                <a:gd name="T63" fmla="*/ 208 h 216"/>
                <a:gd name="T64" fmla="*/ 42 w 60"/>
                <a:gd name="T65" fmla="*/ 214 h 216"/>
                <a:gd name="T66" fmla="*/ 36 w 60"/>
                <a:gd name="T67" fmla="*/ 216 h 216"/>
                <a:gd name="T68" fmla="*/ 30 w 60"/>
                <a:gd name="T69" fmla="*/ 216 h 216"/>
                <a:gd name="T70" fmla="*/ 30 w 60"/>
                <a:gd name="T7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216">
                  <a:moveTo>
                    <a:pt x="30" y="216"/>
                  </a:moveTo>
                  <a:lnTo>
                    <a:pt x="30" y="216"/>
                  </a:lnTo>
                  <a:lnTo>
                    <a:pt x="24" y="216"/>
                  </a:lnTo>
                  <a:lnTo>
                    <a:pt x="18" y="214"/>
                  </a:lnTo>
                  <a:lnTo>
                    <a:pt x="8" y="208"/>
                  </a:lnTo>
                  <a:lnTo>
                    <a:pt x="2" y="198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0" y="126"/>
                  </a:lnTo>
                  <a:lnTo>
                    <a:pt x="18" y="126"/>
                  </a:lnTo>
                  <a:lnTo>
                    <a:pt x="18" y="186"/>
                  </a:lnTo>
                  <a:lnTo>
                    <a:pt x="18" y="186"/>
                  </a:lnTo>
                  <a:lnTo>
                    <a:pt x="18" y="192"/>
                  </a:lnTo>
                  <a:lnTo>
                    <a:pt x="22" y="196"/>
                  </a:lnTo>
                  <a:lnTo>
                    <a:pt x="26" y="198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34" y="198"/>
                  </a:lnTo>
                  <a:lnTo>
                    <a:pt x="38" y="196"/>
                  </a:lnTo>
                  <a:lnTo>
                    <a:pt x="42" y="192"/>
                  </a:lnTo>
                  <a:lnTo>
                    <a:pt x="42" y="186"/>
                  </a:lnTo>
                  <a:lnTo>
                    <a:pt x="42" y="112"/>
                  </a:lnTo>
                  <a:lnTo>
                    <a:pt x="0" y="54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48"/>
                  </a:lnTo>
                  <a:lnTo>
                    <a:pt x="60" y="106"/>
                  </a:lnTo>
                  <a:lnTo>
                    <a:pt x="60" y="186"/>
                  </a:lnTo>
                  <a:lnTo>
                    <a:pt x="60" y="186"/>
                  </a:lnTo>
                  <a:lnTo>
                    <a:pt x="60" y="192"/>
                  </a:lnTo>
                  <a:lnTo>
                    <a:pt x="58" y="198"/>
                  </a:lnTo>
                  <a:lnTo>
                    <a:pt x="52" y="208"/>
                  </a:lnTo>
                  <a:lnTo>
                    <a:pt x="42" y="214"/>
                  </a:lnTo>
                  <a:lnTo>
                    <a:pt x="36" y="216"/>
                  </a:lnTo>
                  <a:lnTo>
                    <a:pt x="30" y="216"/>
                  </a:lnTo>
                  <a:lnTo>
                    <a:pt x="30" y="21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5" name="Freeform 90">
              <a:extLst>
                <a:ext uri="{FF2B5EF4-FFF2-40B4-BE49-F238E27FC236}">
                  <a16:creationId xmlns:a16="http://schemas.microsoft.com/office/drawing/2014/main" xmlns="" id="{4AD32D84-D1C9-4705-849F-EEFFBD6F8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" y="3503"/>
              <a:ext cx="60" cy="174"/>
            </a:xfrm>
            <a:custGeom>
              <a:avLst/>
              <a:gdLst>
                <a:gd name="T0" fmla="*/ 30 w 60"/>
                <a:gd name="T1" fmla="*/ 174 h 174"/>
                <a:gd name="T2" fmla="*/ 30 w 60"/>
                <a:gd name="T3" fmla="*/ 174 h 174"/>
                <a:gd name="T4" fmla="*/ 24 w 60"/>
                <a:gd name="T5" fmla="*/ 174 h 174"/>
                <a:gd name="T6" fmla="*/ 18 w 60"/>
                <a:gd name="T7" fmla="*/ 172 h 174"/>
                <a:gd name="T8" fmla="*/ 8 w 60"/>
                <a:gd name="T9" fmla="*/ 166 h 174"/>
                <a:gd name="T10" fmla="*/ 2 w 60"/>
                <a:gd name="T11" fmla="*/ 156 h 174"/>
                <a:gd name="T12" fmla="*/ 0 w 60"/>
                <a:gd name="T13" fmla="*/ 150 h 174"/>
                <a:gd name="T14" fmla="*/ 0 w 60"/>
                <a:gd name="T15" fmla="*/ 144 h 174"/>
                <a:gd name="T16" fmla="*/ 0 w 60"/>
                <a:gd name="T17" fmla="*/ 82 h 174"/>
                <a:gd name="T18" fmla="*/ 18 w 60"/>
                <a:gd name="T19" fmla="*/ 82 h 174"/>
                <a:gd name="T20" fmla="*/ 18 w 60"/>
                <a:gd name="T21" fmla="*/ 144 h 174"/>
                <a:gd name="T22" fmla="*/ 18 w 60"/>
                <a:gd name="T23" fmla="*/ 144 h 174"/>
                <a:gd name="T24" fmla="*/ 18 w 60"/>
                <a:gd name="T25" fmla="*/ 148 h 174"/>
                <a:gd name="T26" fmla="*/ 20 w 60"/>
                <a:gd name="T27" fmla="*/ 152 h 174"/>
                <a:gd name="T28" fmla="*/ 24 w 60"/>
                <a:gd name="T29" fmla="*/ 154 h 174"/>
                <a:gd name="T30" fmla="*/ 30 w 60"/>
                <a:gd name="T31" fmla="*/ 156 h 174"/>
                <a:gd name="T32" fmla="*/ 30 w 60"/>
                <a:gd name="T33" fmla="*/ 156 h 174"/>
                <a:gd name="T34" fmla="*/ 34 w 60"/>
                <a:gd name="T35" fmla="*/ 154 h 174"/>
                <a:gd name="T36" fmla="*/ 38 w 60"/>
                <a:gd name="T37" fmla="*/ 152 h 174"/>
                <a:gd name="T38" fmla="*/ 40 w 60"/>
                <a:gd name="T39" fmla="*/ 148 h 174"/>
                <a:gd name="T40" fmla="*/ 42 w 60"/>
                <a:gd name="T41" fmla="*/ 144 h 174"/>
                <a:gd name="T42" fmla="*/ 42 w 60"/>
                <a:gd name="T43" fmla="*/ 0 h 174"/>
                <a:gd name="T44" fmla="*/ 60 w 60"/>
                <a:gd name="T45" fmla="*/ 0 h 174"/>
                <a:gd name="T46" fmla="*/ 60 w 60"/>
                <a:gd name="T47" fmla="*/ 144 h 174"/>
                <a:gd name="T48" fmla="*/ 60 w 60"/>
                <a:gd name="T49" fmla="*/ 144 h 174"/>
                <a:gd name="T50" fmla="*/ 60 w 60"/>
                <a:gd name="T51" fmla="*/ 150 h 174"/>
                <a:gd name="T52" fmla="*/ 58 w 60"/>
                <a:gd name="T53" fmla="*/ 156 h 174"/>
                <a:gd name="T54" fmla="*/ 50 w 60"/>
                <a:gd name="T55" fmla="*/ 166 h 174"/>
                <a:gd name="T56" fmla="*/ 42 w 60"/>
                <a:gd name="T57" fmla="*/ 172 h 174"/>
                <a:gd name="T58" fmla="*/ 36 w 60"/>
                <a:gd name="T59" fmla="*/ 174 h 174"/>
                <a:gd name="T60" fmla="*/ 30 w 60"/>
                <a:gd name="T61" fmla="*/ 174 h 174"/>
                <a:gd name="T62" fmla="*/ 30 w 60"/>
                <a:gd name="T6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174">
                  <a:moveTo>
                    <a:pt x="30" y="174"/>
                  </a:moveTo>
                  <a:lnTo>
                    <a:pt x="30" y="174"/>
                  </a:lnTo>
                  <a:lnTo>
                    <a:pt x="24" y="174"/>
                  </a:lnTo>
                  <a:lnTo>
                    <a:pt x="18" y="172"/>
                  </a:lnTo>
                  <a:lnTo>
                    <a:pt x="8" y="166"/>
                  </a:lnTo>
                  <a:lnTo>
                    <a:pt x="2" y="156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0" y="82"/>
                  </a:lnTo>
                  <a:lnTo>
                    <a:pt x="18" y="82"/>
                  </a:lnTo>
                  <a:lnTo>
                    <a:pt x="18" y="144"/>
                  </a:lnTo>
                  <a:lnTo>
                    <a:pt x="18" y="144"/>
                  </a:lnTo>
                  <a:lnTo>
                    <a:pt x="18" y="148"/>
                  </a:lnTo>
                  <a:lnTo>
                    <a:pt x="20" y="152"/>
                  </a:lnTo>
                  <a:lnTo>
                    <a:pt x="24" y="154"/>
                  </a:lnTo>
                  <a:lnTo>
                    <a:pt x="30" y="156"/>
                  </a:lnTo>
                  <a:lnTo>
                    <a:pt x="30" y="156"/>
                  </a:lnTo>
                  <a:lnTo>
                    <a:pt x="34" y="154"/>
                  </a:lnTo>
                  <a:lnTo>
                    <a:pt x="38" y="152"/>
                  </a:lnTo>
                  <a:lnTo>
                    <a:pt x="40" y="148"/>
                  </a:lnTo>
                  <a:lnTo>
                    <a:pt x="42" y="144"/>
                  </a:lnTo>
                  <a:lnTo>
                    <a:pt x="42" y="0"/>
                  </a:lnTo>
                  <a:lnTo>
                    <a:pt x="60" y="0"/>
                  </a:lnTo>
                  <a:lnTo>
                    <a:pt x="60" y="144"/>
                  </a:lnTo>
                  <a:lnTo>
                    <a:pt x="60" y="144"/>
                  </a:lnTo>
                  <a:lnTo>
                    <a:pt x="60" y="150"/>
                  </a:lnTo>
                  <a:lnTo>
                    <a:pt x="58" y="156"/>
                  </a:lnTo>
                  <a:lnTo>
                    <a:pt x="50" y="166"/>
                  </a:lnTo>
                  <a:lnTo>
                    <a:pt x="42" y="172"/>
                  </a:lnTo>
                  <a:lnTo>
                    <a:pt x="36" y="174"/>
                  </a:lnTo>
                  <a:lnTo>
                    <a:pt x="30" y="174"/>
                  </a:lnTo>
                  <a:lnTo>
                    <a:pt x="30" y="17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6" name="Freeform 91">
              <a:extLst>
                <a:ext uri="{FF2B5EF4-FFF2-40B4-BE49-F238E27FC236}">
                  <a16:creationId xmlns:a16="http://schemas.microsoft.com/office/drawing/2014/main" xmlns="" id="{654EFB0D-5941-4A6A-9439-FFFD4FE88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" y="3589"/>
              <a:ext cx="62" cy="102"/>
            </a:xfrm>
            <a:custGeom>
              <a:avLst/>
              <a:gdLst>
                <a:gd name="T0" fmla="*/ 30 w 62"/>
                <a:gd name="T1" fmla="*/ 102 h 102"/>
                <a:gd name="T2" fmla="*/ 30 w 62"/>
                <a:gd name="T3" fmla="*/ 102 h 102"/>
                <a:gd name="T4" fmla="*/ 24 w 62"/>
                <a:gd name="T5" fmla="*/ 102 h 102"/>
                <a:gd name="T6" fmla="*/ 20 w 62"/>
                <a:gd name="T7" fmla="*/ 100 h 102"/>
                <a:gd name="T8" fmla="*/ 10 w 62"/>
                <a:gd name="T9" fmla="*/ 94 h 102"/>
                <a:gd name="T10" fmla="*/ 4 w 62"/>
                <a:gd name="T11" fmla="*/ 84 h 102"/>
                <a:gd name="T12" fmla="*/ 2 w 62"/>
                <a:gd name="T13" fmla="*/ 78 h 102"/>
                <a:gd name="T14" fmla="*/ 0 w 62"/>
                <a:gd name="T15" fmla="*/ 72 h 102"/>
                <a:gd name="T16" fmla="*/ 0 w 62"/>
                <a:gd name="T17" fmla="*/ 0 h 102"/>
                <a:gd name="T18" fmla="*/ 18 w 62"/>
                <a:gd name="T19" fmla="*/ 0 h 102"/>
                <a:gd name="T20" fmla="*/ 18 w 62"/>
                <a:gd name="T21" fmla="*/ 72 h 102"/>
                <a:gd name="T22" fmla="*/ 18 w 62"/>
                <a:gd name="T23" fmla="*/ 72 h 102"/>
                <a:gd name="T24" fmla="*/ 20 w 62"/>
                <a:gd name="T25" fmla="*/ 76 h 102"/>
                <a:gd name="T26" fmla="*/ 22 w 62"/>
                <a:gd name="T27" fmla="*/ 80 h 102"/>
                <a:gd name="T28" fmla="*/ 26 w 62"/>
                <a:gd name="T29" fmla="*/ 84 h 102"/>
                <a:gd name="T30" fmla="*/ 30 w 62"/>
                <a:gd name="T31" fmla="*/ 84 h 102"/>
                <a:gd name="T32" fmla="*/ 30 w 62"/>
                <a:gd name="T33" fmla="*/ 84 h 102"/>
                <a:gd name="T34" fmla="*/ 36 w 62"/>
                <a:gd name="T35" fmla="*/ 84 h 102"/>
                <a:gd name="T36" fmla="*/ 40 w 62"/>
                <a:gd name="T37" fmla="*/ 80 h 102"/>
                <a:gd name="T38" fmla="*/ 42 w 62"/>
                <a:gd name="T39" fmla="*/ 76 h 102"/>
                <a:gd name="T40" fmla="*/ 44 w 62"/>
                <a:gd name="T41" fmla="*/ 72 h 102"/>
                <a:gd name="T42" fmla="*/ 44 w 62"/>
                <a:gd name="T43" fmla="*/ 0 h 102"/>
                <a:gd name="T44" fmla="*/ 62 w 62"/>
                <a:gd name="T45" fmla="*/ 0 h 102"/>
                <a:gd name="T46" fmla="*/ 62 w 62"/>
                <a:gd name="T47" fmla="*/ 72 h 102"/>
                <a:gd name="T48" fmla="*/ 62 w 62"/>
                <a:gd name="T49" fmla="*/ 72 h 102"/>
                <a:gd name="T50" fmla="*/ 60 w 62"/>
                <a:gd name="T51" fmla="*/ 78 h 102"/>
                <a:gd name="T52" fmla="*/ 58 w 62"/>
                <a:gd name="T53" fmla="*/ 84 h 102"/>
                <a:gd name="T54" fmla="*/ 52 w 62"/>
                <a:gd name="T55" fmla="*/ 94 h 102"/>
                <a:gd name="T56" fmla="*/ 42 w 62"/>
                <a:gd name="T57" fmla="*/ 100 h 102"/>
                <a:gd name="T58" fmla="*/ 38 w 62"/>
                <a:gd name="T59" fmla="*/ 102 h 102"/>
                <a:gd name="T60" fmla="*/ 30 w 62"/>
                <a:gd name="T61" fmla="*/ 102 h 102"/>
                <a:gd name="T62" fmla="*/ 30 w 62"/>
                <a:gd name="T63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2" h="102">
                  <a:moveTo>
                    <a:pt x="30" y="102"/>
                  </a:moveTo>
                  <a:lnTo>
                    <a:pt x="30" y="102"/>
                  </a:lnTo>
                  <a:lnTo>
                    <a:pt x="24" y="102"/>
                  </a:lnTo>
                  <a:lnTo>
                    <a:pt x="20" y="100"/>
                  </a:lnTo>
                  <a:lnTo>
                    <a:pt x="10" y="94"/>
                  </a:lnTo>
                  <a:lnTo>
                    <a:pt x="4" y="84"/>
                  </a:lnTo>
                  <a:lnTo>
                    <a:pt x="2" y="78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20" y="76"/>
                  </a:lnTo>
                  <a:lnTo>
                    <a:pt x="22" y="80"/>
                  </a:lnTo>
                  <a:lnTo>
                    <a:pt x="26" y="84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36" y="84"/>
                  </a:lnTo>
                  <a:lnTo>
                    <a:pt x="40" y="80"/>
                  </a:lnTo>
                  <a:lnTo>
                    <a:pt x="42" y="76"/>
                  </a:lnTo>
                  <a:lnTo>
                    <a:pt x="44" y="72"/>
                  </a:lnTo>
                  <a:lnTo>
                    <a:pt x="44" y="0"/>
                  </a:lnTo>
                  <a:lnTo>
                    <a:pt x="62" y="0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0" y="78"/>
                  </a:lnTo>
                  <a:lnTo>
                    <a:pt x="58" y="84"/>
                  </a:lnTo>
                  <a:lnTo>
                    <a:pt x="52" y="94"/>
                  </a:lnTo>
                  <a:lnTo>
                    <a:pt x="42" y="100"/>
                  </a:lnTo>
                  <a:lnTo>
                    <a:pt x="38" y="102"/>
                  </a:lnTo>
                  <a:lnTo>
                    <a:pt x="30" y="102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7" name="Freeform 92">
              <a:extLst>
                <a:ext uri="{FF2B5EF4-FFF2-40B4-BE49-F238E27FC236}">
                  <a16:creationId xmlns:a16="http://schemas.microsoft.com/office/drawing/2014/main" xmlns="" id="{108FBCE0-F0D5-49AD-96A3-13BAEA676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3589"/>
              <a:ext cx="60" cy="92"/>
            </a:xfrm>
            <a:custGeom>
              <a:avLst/>
              <a:gdLst>
                <a:gd name="T0" fmla="*/ 30 w 60"/>
                <a:gd name="T1" fmla="*/ 92 h 92"/>
                <a:gd name="T2" fmla="*/ 30 w 60"/>
                <a:gd name="T3" fmla="*/ 92 h 92"/>
                <a:gd name="T4" fmla="*/ 24 w 60"/>
                <a:gd name="T5" fmla="*/ 90 h 92"/>
                <a:gd name="T6" fmla="*/ 18 w 60"/>
                <a:gd name="T7" fmla="*/ 88 h 92"/>
                <a:gd name="T8" fmla="*/ 10 w 60"/>
                <a:gd name="T9" fmla="*/ 82 h 92"/>
                <a:gd name="T10" fmla="*/ 2 w 60"/>
                <a:gd name="T11" fmla="*/ 72 h 92"/>
                <a:gd name="T12" fmla="*/ 0 w 60"/>
                <a:gd name="T13" fmla="*/ 66 h 92"/>
                <a:gd name="T14" fmla="*/ 0 w 60"/>
                <a:gd name="T15" fmla="*/ 60 h 92"/>
                <a:gd name="T16" fmla="*/ 0 w 60"/>
                <a:gd name="T17" fmla="*/ 0 h 92"/>
                <a:gd name="T18" fmla="*/ 18 w 60"/>
                <a:gd name="T19" fmla="*/ 0 h 92"/>
                <a:gd name="T20" fmla="*/ 18 w 60"/>
                <a:gd name="T21" fmla="*/ 60 h 92"/>
                <a:gd name="T22" fmla="*/ 18 w 60"/>
                <a:gd name="T23" fmla="*/ 60 h 92"/>
                <a:gd name="T24" fmla="*/ 20 w 60"/>
                <a:gd name="T25" fmla="*/ 66 h 92"/>
                <a:gd name="T26" fmla="*/ 22 w 60"/>
                <a:gd name="T27" fmla="*/ 70 h 92"/>
                <a:gd name="T28" fmla="*/ 26 w 60"/>
                <a:gd name="T29" fmla="*/ 72 h 92"/>
                <a:gd name="T30" fmla="*/ 30 w 60"/>
                <a:gd name="T31" fmla="*/ 74 h 92"/>
                <a:gd name="T32" fmla="*/ 30 w 60"/>
                <a:gd name="T33" fmla="*/ 74 h 92"/>
                <a:gd name="T34" fmla="*/ 36 w 60"/>
                <a:gd name="T35" fmla="*/ 72 h 92"/>
                <a:gd name="T36" fmla="*/ 40 w 60"/>
                <a:gd name="T37" fmla="*/ 70 h 92"/>
                <a:gd name="T38" fmla="*/ 42 w 60"/>
                <a:gd name="T39" fmla="*/ 66 h 92"/>
                <a:gd name="T40" fmla="*/ 42 w 60"/>
                <a:gd name="T41" fmla="*/ 60 h 92"/>
                <a:gd name="T42" fmla="*/ 42 w 60"/>
                <a:gd name="T43" fmla="*/ 0 h 92"/>
                <a:gd name="T44" fmla="*/ 60 w 60"/>
                <a:gd name="T45" fmla="*/ 0 h 92"/>
                <a:gd name="T46" fmla="*/ 60 w 60"/>
                <a:gd name="T47" fmla="*/ 60 h 92"/>
                <a:gd name="T48" fmla="*/ 60 w 60"/>
                <a:gd name="T49" fmla="*/ 60 h 92"/>
                <a:gd name="T50" fmla="*/ 60 w 60"/>
                <a:gd name="T51" fmla="*/ 66 h 92"/>
                <a:gd name="T52" fmla="*/ 58 w 60"/>
                <a:gd name="T53" fmla="*/ 72 h 92"/>
                <a:gd name="T54" fmla="*/ 52 w 60"/>
                <a:gd name="T55" fmla="*/ 82 h 92"/>
                <a:gd name="T56" fmla="*/ 42 w 60"/>
                <a:gd name="T57" fmla="*/ 88 h 92"/>
                <a:gd name="T58" fmla="*/ 36 w 60"/>
                <a:gd name="T59" fmla="*/ 90 h 92"/>
                <a:gd name="T60" fmla="*/ 30 w 60"/>
                <a:gd name="T61" fmla="*/ 92 h 92"/>
                <a:gd name="T62" fmla="*/ 30 w 60"/>
                <a:gd name="T6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92">
                  <a:moveTo>
                    <a:pt x="30" y="92"/>
                  </a:moveTo>
                  <a:lnTo>
                    <a:pt x="30" y="92"/>
                  </a:lnTo>
                  <a:lnTo>
                    <a:pt x="24" y="90"/>
                  </a:lnTo>
                  <a:lnTo>
                    <a:pt x="18" y="88"/>
                  </a:lnTo>
                  <a:lnTo>
                    <a:pt x="10" y="82"/>
                  </a:lnTo>
                  <a:lnTo>
                    <a:pt x="2" y="72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0" y="66"/>
                  </a:lnTo>
                  <a:lnTo>
                    <a:pt x="22" y="70"/>
                  </a:lnTo>
                  <a:lnTo>
                    <a:pt x="26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6" y="72"/>
                  </a:lnTo>
                  <a:lnTo>
                    <a:pt x="40" y="70"/>
                  </a:lnTo>
                  <a:lnTo>
                    <a:pt x="42" y="66"/>
                  </a:lnTo>
                  <a:lnTo>
                    <a:pt x="42" y="60"/>
                  </a:lnTo>
                  <a:lnTo>
                    <a:pt x="42" y="0"/>
                  </a:lnTo>
                  <a:lnTo>
                    <a:pt x="60" y="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6"/>
                  </a:lnTo>
                  <a:lnTo>
                    <a:pt x="58" y="72"/>
                  </a:lnTo>
                  <a:lnTo>
                    <a:pt x="52" y="82"/>
                  </a:lnTo>
                  <a:lnTo>
                    <a:pt x="42" y="88"/>
                  </a:lnTo>
                  <a:lnTo>
                    <a:pt x="36" y="90"/>
                  </a:lnTo>
                  <a:lnTo>
                    <a:pt x="30" y="92"/>
                  </a:lnTo>
                  <a:lnTo>
                    <a:pt x="30" y="9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8" name="Freeform 93">
              <a:extLst>
                <a:ext uri="{FF2B5EF4-FFF2-40B4-BE49-F238E27FC236}">
                  <a16:creationId xmlns:a16="http://schemas.microsoft.com/office/drawing/2014/main" xmlns="" id="{A326FFDC-5D28-4E88-B083-3EAB12FE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3375"/>
              <a:ext cx="60" cy="290"/>
            </a:xfrm>
            <a:custGeom>
              <a:avLst/>
              <a:gdLst>
                <a:gd name="T0" fmla="*/ 30 w 60"/>
                <a:gd name="T1" fmla="*/ 290 h 290"/>
                <a:gd name="T2" fmla="*/ 30 w 60"/>
                <a:gd name="T3" fmla="*/ 290 h 290"/>
                <a:gd name="T4" fmla="*/ 24 w 60"/>
                <a:gd name="T5" fmla="*/ 290 h 290"/>
                <a:gd name="T6" fmla="*/ 18 w 60"/>
                <a:gd name="T7" fmla="*/ 288 h 290"/>
                <a:gd name="T8" fmla="*/ 8 w 60"/>
                <a:gd name="T9" fmla="*/ 282 h 290"/>
                <a:gd name="T10" fmla="*/ 2 w 60"/>
                <a:gd name="T11" fmla="*/ 272 h 290"/>
                <a:gd name="T12" fmla="*/ 0 w 60"/>
                <a:gd name="T13" fmla="*/ 266 h 290"/>
                <a:gd name="T14" fmla="*/ 0 w 60"/>
                <a:gd name="T15" fmla="*/ 260 h 290"/>
                <a:gd name="T16" fmla="*/ 0 w 60"/>
                <a:gd name="T17" fmla="*/ 88 h 290"/>
                <a:gd name="T18" fmla="*/ 20 w 60"/>
                <a:gd name="T19" fmla="*/ 0 h 290"/>
                <a:gd name="T20" fmla="*/ 36 w 60"/>
                <a:gd name="T21" fmla="*/ 4 h 290"/>
                <a:gd name="T22" fmla="*/ 18 w 60"/>
                <a:gd name="T23" fmla="*/ 90 h 290"/>
                <a:gd name="T24" fmla="*/ 18 w 60"/>
                <a:gd name="T25" fmla="*/ 260 h 290"/>
                <a:gd name="T26" fmla="*/ 18 w 60"/>
                <a:gd name="T27" fmla="*/ 260 h 290"/>
                <a:gd name="T28" fmla="*/ 18 w 60"/>
                <a:gd name="T29" fmla="*/ 266 h 290"/>
                <a:gd name="T30" fmla="*/ 22 w 60"/>
                <a:gd name="T31" fmla="*/ 270 h 290"/>
                <a:gd name="T32" fmla="*/ 26 w 60"/>
                <a:gd name="T33" fmla="*/ 272 h 290"/>
                <a:gd name="T34" fmla="*/ 30 w 60"/>
                <a:gd name="T35" fmla="*/ 272 h 290"/>
                <a:gd name="T36" fmla="*/ 30 w 60"/>
                <a:gd name="T37" fmla="*/ 272 h 290"/>
                <a:gd name="T38" fmla="*/ 34 w 60"/>
                <a:gd name="T39" fmla="*/ 272 h 290"/>
                <a:gd name="T40" fmla="*/ 38 w 60"/>
                <a:gd name="T41" fmla="*/ 270 h 290"/>
                <a:gd name="T42" fmla="*/ 42 w 60"/>
                <a:gd name="T43" fmla="*/ 266 h 290"/>
                <a:gd name="T44" fmla="*/ 42 w 60"/>
                <a:gd name="T45" fmla="*/ 260 h 290"/>
                <a:gd name="T46" fmla="*/ 42 w 60"/>
                <a:gd name="T47" fmla="*/ 198 h 290"/>
                <a:gd name="T48" fmla="*/ 60 w 60"/>
                <a:gd name="T49" fmla="*/ 198 h 290"/>
                <a:gd name="T50" fmla="*/ 60 w 60"/>
                <a:gd name="T51" fmla="*/ 260 h 290"/>
                <a:gd name="T52" fmla="*/ 60 w 60"/>
                <a:gd name="T53" fmla="*/ 260 h 290"/>
                <a:gd name="T54" fmla="*/ 60 w 60"/>
                <a:gd name="T55" fmla="*/ 266 h 290"/>
                <a:gd name="T56" fmla="*/ 58 w 60"/>
                <a:gd name="T57" fmla="*/ 272 h 290"/>
                <a:gd name="T58" fmla="*/ 52 w 60"/>
                <a:gd name="T59" fmla="*/ 282 h 290"/>
                <a:gd name="T60" fmla="*/ 42 w 60"/>
                <a:gd name="T61" fmla="*/ 288 h 290"/>
                <a:gd name="T62" fmla="*/ 36 w 60"/>
                <a:gd name="T63" fmla="*/ 290 h 290"/>
                <a:gd name="T64" fmla="*/ 30 w 60"/>
                <a:gd name="T65" fmla="*/ 290 h 290"/>
                <a:gd name="T66" fmla="*/ 30 w 60"/>
                <a:gd name="T6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290">
                  <a:moveTo>
                    <a:pt x="30" y="290"/>
                  </a:moveTo>
                  <a:lnTo>
                    <a:pt x="30" y="290"/>
                  </a:lnTo>
                  <a:lnTo>
                    <a:pt x="24" y="290"/>
                  </a:lnTo>
                  <a:lnTo>
                    <a:pt x="18" y="288"/>
                  </a:lnTo>
                  <a:lnTo>
                    <a:pt x="8" y="282"/>
                  </a:lnTo>
                  <a:lnTo>
                    <a:pt x="2" y="272"/>
                  </a:lnTo>
                  <a:lnTo>
                    <a:pt x="0" y="266"/>
                  </a:lnTo>
                  <a:lnTo>
                    <a:pt x="0" y="260"/>
                  </a:lnTo>
                  <a:lnTo>
                    <a:pt x="0" y="88"/>
                  </a:lnTo>
                  <a:lnTo>
                    <a:pt x="20" y="0"/>
                  </a:lnTo>
                  <a:lnTo>
                    <a:pt x="36" y="4"/>
                  </a:lnTo>
                  <a:lnTo>
                    <a:pt x="18" y="90"/>
                  </a:lnTo>
                  <a:lnTo>
                    <a:pt x="18" y="260"/>
                  </a:lnTo>
                  <a:lnTo>
                    <a:pt x="18" y="260"/>
                  </a:lnTo>
                  <a:lnTo>
                    <a:pt x="18" y="266"/>
                  </a:lnTo>
                  <a:lnTo>
                    <a:pt x="22" y="270"/>
                  </a:lnTo>
                  <a:lnTo>
                    <a:pt x="26" y="272"/>
                  </a:lnTo>
                  <a:lnTo>
                    <a:pt x="30" y="272"/>
                  </a:lnTo>
                  <a:lnTo>
                    <a:pt x="30" y="272"/>
                  </a:lnTo>
                  <a:lnTo>
                    <a:pt x="34" y="272"/>
                  </a:lnTo>
                  <a:lnTo>
                    <a:pt x="38" y="270"/>
                  </a:lnTo>
                  <a:lnTo>
                    <a:pt x="42" y="266"/>
                  </a:lnTo>
                  <a:lnTo>
                    <a:pt x="42" y="260"/>
                  </a:lnTo>
                  <a:lnTo>
                    <a:pt x="42" y="198"/>
                  </a:lnTo>
                  <a:lnTo>
                    <a:pt x="60" y="198"/>
                  </a:lnTo>
                  <a:lnTo>
                    <a:pt x="60" y="260"/>
                  </a:lnTo>
                  <a:lnTo>
                    <a:pt x="60" y="260"/>
                  </a:lnTo>
                  <a:lnTo>
                    <a:pt x="60" y="266"/>
                  </a:lnTo>
                  <a:lnTo>
                    <a:pt x="58" y="272"/>
                  </a:lnTo>
                  <a:lnTo>
                    <a:pt x="52" y="282"/>
                  </a:lnTo>
                  <a:lnTo>
                    <a:pt x="42" y="288"/>
                  </a:lnTo>
                  <a:lnTo>
                    <a:pt x="36" y="290"/>
                  </a:lnTo>
                  <a:lnTo>
                    <a:pt x="30" y="290"/>
                  </a:lnTo>
                  <a:lnTo>
                    <a:pt x="30" y="29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49" name="Freeform 94">
              <a:extLst>
                <a:ext uri="{FF2B5EF4-FFF2-40B4-BE49-F238E27FC236}">
                  <a16:creationId xmlns:a16="http://schemas.microsoft.com/office/drawing/2014/main" xmlns="" id="{84B915E9-C6EF-4D7F-93D8-DCDCB2F89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3177"/>
              <a:ext cx="218" cy="60"/>
            </a:xfrm>
            <a:custGeom>
              <a:avLst/>
              <a:gdLst>
                <a:gd name="T0" fmla="*/ 112 w 218"/>
                <a:gd name="T1" fmla="*/ 60 h 60"/>
                <a:gd name="T2" fmla="*/ 30 w 218"/>
                <a:gd name="T3" fmla="*/ 60 h 60"/>
                <a:gd name="T4" fmla="*/ 30 w 218"/>
                <a:gd name="T5" fmla="*/ 60 h 60"/>
                <a:gd name="T6" fmla="*/ 24 w 218"/>
                <a:gd name="T7" fmla="*/ 60 h 60"/>
                <a:gd name="T8" fmla="*/ 18 w 218"/>
                <a:gd name="T9" fmla="*/ 58 h 60"/>
                <a:gd name="T10" fmla="*/ 10 w 218"/>
                <a:gd name="T11" fmla="*/ 52 h 60"/>
                <a:gd name="T12" fmla="*/ 2 w 218"/>
                <a:gd name="T13" fmla="*/ 42 h 60"/>
                <a:gd name="T14" fmla="*/ 2 w 218"/>
                <a:gd name="T15" fmla="*/ 36 h 60"/>
                <a:gd name="T16" fmla="*/ 0 w 218"/>
                <a:gd name="T17" fmla="*/ 30 h 60"/>
                <a:gd name="T18" fmla="*/ 0 w 218"/>
                <a:gd name="T19" fmla="*/ 30 h 60"/>
                <a:gd name="T20" fmla="*/ 2 w 218"/>
                <a:gd name="T21" fmla="*/ 24 h 60"/>
                <a:gd name="T22" fmla="*/ 2 w 218"/>
                <a:gd name="T23" fmla="*/ 18 h 60"/>
                <a:gd name="T24" fmla="*/ 10 w 218"/>
                <a:gd name="T25" fmla="*/ 8 h 60"/>
                <a:gd name="T26" fmla="*/ 18 w 218"/>
                <a:gd name="T27" fmla="*/ 2 h 60"/>
                <a:gd name="T28" fmla="*/ 24 w 218"/>
                <a:gd name="T29" fmla="*/ 0 h 60"/>
                <a:gd name="T30" fmla="*/ 30 w 218"/>
                <a:gd name="T31" fmla="*/ 0 h 60"/>
                <a:gd name="T32" fmla="*/ 90 w 218"/>
                <a:gd name="T33" fmla="*/ 0 h 60"/>
                <a:gd name="T34" fmla="*/ 90 w 218"/>
                <a:gd name="T35" fmla="*/ 18 h 60"/>
                <a:gd name="T36" fmla="*/ 30 w 218"/>
                <a:gd name="T37" fmla="*/ 18 h 60"/>
                <a:gd name="T38" fmla="*/ 30 w 218"/>
                <a:gd name="T39" fmla="*/ 18 h 60"/>
                <a:gd name="T40" fmla="*/ 26 w 218"/>
                <a:gd name="T41" fmla="*/ 18 h 60"/>
                <a:gd name="T42" fmla="*/ 22 w 218"/>
                <a:gd name="T43" fmla="*/ 22 h 60"/>
                <a:gd name="T44" fmla="*/ 20 w 218"/>
                <a:gd name="T45" fmla="*/ 26 h 60"/>
                <a:gd name="T46" fmla="*/ 18 w 218"/>
                <a:gd name="T47" fmla="*/ 30 h 60"/>
                <a:gd name="T48" fmla="*/ 18 w 218"/>
                <a:gd name="T49" fmla="*/ 30 h 60"/>
                <a:gd name="T50" fmla="*/ 20 w 218"/>
                <a:gd name="T51" fmla="*/ 34 h 60"/>
                <a:gd name="T52" fmla="*/ 22 w 218"/>
                <a:gd name="T53" fmla="*/ 38 h 60"/>
                <a:gd name="T54" fmla="*/ 26 w 218"/>
                <a:gd name="T55" fmla="*/ 42 h 60"/>
                <a:gd name="T56" fmla="*/ 30 w 218"/>
                <a:gd name="T57" fmla="*/ 42 h 60"/>
                <a:gd name="T58" fmla="*/ 106 w 218"/>
                <a:gd name="T59" fmla="*/ 42 h 60"/>
                <a:gd name="T60" fmla="*/ 164 w 218"/>
                <a:gd name="T61" fmla="*/ 0 h 60"/>
                <a:gd name="T62" fmla="*/ 218 w 218"/>
                <a:gd name="T63" fmla="*/ 0 h 60"/>
                <a:gd name="T64" fmla="*/ 218 w 218"/>
                <a:gd name="T65" fmla="*/ 18 h 60"/>
                <a:gd name="T66" fmla="*/ 170 w 218"/>
                <a:gd name="T67" fmla="*/ 18 h 60"/>
                <a:gd name="T68" fmla="*/ 112 w 218"/>
                <a:gd name="T6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8" h="60">
                  <a:moveTo>
                    <a:pt x="112" y="60"/>
                  </a:move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10" y="52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10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90" y="0"/>
                  </a:lnTo>
                  <a:lnTo>
                    <a:pt x="9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6" y="18"/>
                  </a:lnTo>
                  <a:lnTo>
                    <a:pt x="22" y="22"/>
                  </a:lnTo>
                  <a:lnTo>
                    <a:pt x="20" y="2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0" y="34"/>
                  </a:lnTo>
                  <a:lnTo>
                    <a:pt x="22" y="38"/>
                  </a:lnTo>
                  <a:lnTo>
                    <a:pt x="26" y="42"/>
                  </a:lnTo>
                  <a:lnTo>
                    <a:pt x="30" y="42"/>
                  </a:lnTo>
                  <a:lnTo>
                    <a:pt x="106" y="42"/>
                  </a:lnTo>
                  <a:lnTo>
                    <a:pt x="164" y="0"/>
                  </a:lnTo>
                  <a:lnTo>
                    <a:pt x="218" y="0"/>
                  </a:lnTo>
                  <a:lnTo>
                    <a:pt x="218" y="18"/>
                  </a:lnTo>
                  <a:lnTo>
                    <a:pt x="170" y="18"/>
                  </a:lnTo>
                  <a:lnTo>
                    <a:pt x="112" y="6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0" name="Freeform 95">
              <a:extLst>
                <a:ext uri="{FF2B5EF4-FFF2-40B4-BE49-F238E27FC236}">
                  <a16:creationId xmlns:a16="http://schemas.microsoft.com/office/drawing/2014/main" xmlns="" id="{49A92884-E630-4870-9255-1CF2BE8C5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3135"/>
              <a:ext cx="174" cy="60"/>
            </a:xfrm>
            <a:custGeom>
              <a:avLst/>
              <a:gdLst>
                <a:gd name="T0" fmla="*/ 174 w 174"/>
                <a:gd name="T1" fmla="*/ 60 h 60"/>
                <a:gd name="T2" fmla="*/ 30 w 174"/>
                <a:gd name="T3" fmla="*/ 60 h 60"/>
                <a:gd name="T4" fmla="*/ 30 w 174"/>
                <a:gd name="T5" fmla="*/ 60 h 60"/>
                <a:gd name="T6" fmla="*/ 24 w 174"/>
                <a:gd name="T7" fmla="*/ 60 h 60"/>
                <a:gd name="T8" fmla="*/ 18 w 174"/>
                <a:gd name="T9" fmla="*/ 58 h 60"/>
                <a:gd name="T10" fmla="*/ 8 w 174"/>
                <a:gd name="T11" fmla="*/ 52 h 60"/>
                <a:gd name="T12" fmla="*/ 2 w 174"/>
                <a:gd name="T13" fmla="*/ 42 h 60"/>
                <a:gd name="T14" fmla="*/ 0 w 174"/>
                <a:gd name="T15" fmla="*/ 36 h 60"/>
                <a:gd name="T16" fmla="*/ 0 w 174"/>
                <a:gd name="T17" fmla="*/ 30 h 60"/>
                <a:gd name="T18" fmla="*/ 0 w 174"/>
                <a:gd name="T19" fmla="*/ 30 h 60"/>
                <a:gd name="T20" fmla="*/ 0 w 174"/>
                <a:gd name="T21" fmla="*/ 24 h 60"/>
                <a:gd name="T22" fmla="*/ 2 w 174"/>
                <a:gd name="T23" fmla="*/ 18 h 60"/>
                <a:gd name="T24" fmla="*/ 8 w 174"/>
                <a:gd name="T25" fmla="*/ 8 h 60"/>
                <a:gd name="T26" fmla="*/ 18 w 174"/>
                <a:gd name="T27" fmla="*/ 2 h 60"/>
                <a:gd name="T28" fmla="*/ 24 w 174"/>
                <a:gd name="T29" fmla="*/ 0 h 60"/>
                <a:gd name="T30" fmla="*/ 30 w 174"/>
                <a:gd name="T31" fmla="*/ 0 h 60"/>
                <a:gd name="T32" fmla="*/ 92 w 174"/>
                <a:gd name="T33" fmla="*/ 0 h 60"/>
                <a:gd name="T34" fmla="*/ 92 w 174"/>
                <a:gd name="T35" fmla="*/ 18 h 60"/>
                <a:gd name="T36" fmla="*/ 30 w 174"/>
                <a:gd name="T37" fmla="*/ 18 h 60"/>
                <a:gd name="T38" fmla="*/ 30 w 174"/>
                <a:gd name="T39" fmla="*/ 18 h 60"/>
                <a:gd name="T40" fmla="*/ 24 w 174"/>
                <a:gd name="T41" fmla="*/ 18 h 60"/>
                <a:gd name="T42" fmla="*/ 22 w 174"/>
                <a:gd name="T43" fmla="*/ 22 h 60"/>
                <a:gd name="T44" fmla="*/ 18 w 174"/>
                <a:gd name="T45" fmla="*/ 26 h 60"/>
                <a:gd name="T46" fmla="*/ 18 w 174"/>
                <a:gd name="T47" fmla="*/ 30 h 60"/>
                <a:gd name="T48" fmla="*/ 18 w 174"/>
                <a:gd name="T49" fmla="*/ 30 h 60"/>
                <a:gd name="T50" fmla="*/ 18 w 174"/>
                <a:gd name="T51" fmla="*/ 34 h 60"/>
                <a:gd name="T52" fmla="*/ 22 w 174"/>
                <a:gd name="T53" fmla="*/ 38 h 60"/>
                <a:gd name="T54" fmla="*/ 24 w 174"/>
                <a:gd name="T55" fmla="*/ 42 h 60"/>
                <a:gd name="T56" fmla="*/ 30 w 174"/>
                <a:gd name="T57" fmla="*/ 42 h 60"/>
                <a:gd name="T58" fmla="*/ 174 w 174"/>
                <a:gd name="T59" fmla="*/ 42 h 60"/>
                <a:gd name="T60" fmla="*/ 174 w 174"/>
                <a:gd name="T6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60">
                  <a:moveTo>
                    <a:pt x="174" y="60"/>
                  </a:move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8" y="52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92" y="0"/>
                  </a:lnTo>
                  <a:lnTo>
                    <a:pt x="92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4"/>
                  </a:lnTo>
                  <a:lnTo>
                    <a:pt x="22" y="38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174" y="42"/>
                  </a:lnTo>
                  <a:lnTo>
                    <a:pt x="174" y="6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1" name="Freeform 96">
              <a:extLst>
                <a:ext uri="{FF2B5EF4-FFF2-40B4-BE49-F238E27FC236}">
                  <a16:creationId xmlns:a16="http://schemas.microsoft.com/office/drawing/2014/main" xmlns="" id="{94E00291-B5A3-49E8-A7D5-CD33F9334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" y="3093"/>
              <a:ext cx="102" cy="60"/>
            </a:xfrm>
            <a:custGeom>
              <a:avLst/>
              <a:gdLst>
                <a:gd name="T0" fmla="*/ 102 w 102"/>
                <a:gd name="T1" fmla="*/ 60 h 60"/>
                <a:gd name="T2" fmla="*/ 30 w 102"/>
                <a:gd name="T3" fmla="*/ 60 h 60"/>
                <a:gd name="T4" fmla="*/ 30 w 102"/>
                <a:gd name="T5" fmla="*/ 60 h 60"/>
                <a:gd name="T6" fmla="*/ 24 w 102"/>
                <a:gd name="T7" fmla="*/ 58 h 60"/>
                <a:gd name="T8" fmla="*/ 18 w 102"/>
                <a:gd name="T9" fmla="*/ 58 h 60"/>
                <a:gd name="T10" fmla="*/ 8 w 102"/>
                <a:gd name="T11" fmla="*/ 50 h 60"/>
                <a:gd name="T12" fmla="*/ 2 w 102"/>
                <a:gd name="T13" fmla="*/ 42 h 60"/>
                <a:gd name="T14" fmla="*/ 0 w 102"/>
                <a:gd name="T15" fmla="*/ 36 h 60"/>
                <a:gd name="T16" fmla="*/ 0 w 102"/>
                <a:gd name="T17" fmla="*/ 30 h 60"/>
                <a:gd name="T18" fmla="*/ 0 w 102"/>
                <a:gd name="T19" fmla="*/ 30 h 60"/>
                <a:gd name="T20" fmla="*/ 0 w 102"/>
                <a:gd name="T21" fmla="*/ 24 h 60"/>
                <a:gd name="T22" fmla="*/ 2 w 102"/>
                <a:gd name="T23" fmla="*/ 18 h 60"/>
                <a:gd name="T24" fmla="*/ 8 w 102"/>
                <a:gd name="T25" fmla="*/ 8 h 60"/>
                <a:gd name="T26" fmla="*/ 18 w 102"/>
                <a:gd name="T27" fmla="*/ 2 h 60"/>
                <a:gd name="T28" fmla="*/ 24 w 102"/>
                <a:gd name="T29" fmla="*/ 0 h 60"/>
                <a:gd name="T30" fmla="*/ 30 w 102"/>
                <a:gd name="T31" fmla="*/ 0 h 60"/>
                <a:gd name="T32" fmla="*/ 102 w 102"/>
                <a:gd name="T33" fmla="*/ 0 h 60"/>
                <a:gd name="T34" fmla="*/ 102 w 102"/>
                <a:gd name="T35" fmla="*/ 18 h 60"/>
                <a:gd name="T36" fmla="*/ 30 w 102"/>
                <a:gd name="T37" fmla="*/ 18 h 60"/>
                <a:gd name="T38" fmla="*/ 30 w 102"/>
                <a:gd name="T39" fmla="*/ 18 h 60"/>
                <a:gd name="T40" fmla="*/ 24 w 102"/>
                <a:gd name="T41" fmla="*/ 18 h 60"/>
                <a:gd name="T42" fmla="*/ 20 w 102"/>
                <a:gd name="T43" fmla="*/ 20 h 60"/>
                <a:gd name="T44" fmla="*/ 18 w 102"/>
                <a:gd name="T45" fmla="*/ 24 h 60"/>
                <a:gd name="T46" fmla="*/ 18 w 102"/>
                <a:gd name="T47" fmla="*/ 30 h 60"/>
                <a:gd name="T48" fmla="*/ 18 w 102"/>
                <a:gd name="T49" fmla="*/ 30 h 60"/>
                <a:gd name="T50" fmla="*/ 18 w 102"/>
                <a:gd name="T51" fmla="*/ 34 h 60"/>
                <a:gd name="T52" fmla="*/ 20 w 102"/>
                <a:gd name="T53" fmla="*/ 38 h 60"/>
                <a:gd name="T54" fmla="*/ 24 w 102"/>
                <a:gd name="T55" fmla="*/ 40 h 60"/>
                <a:gd name="T56" fmla="*/ 30 w 102"/>
                <a:gd name="T57" fmla="*/ 42 h 60"/>
                <a:gd name="T58" fmla="*/ 102 w 102"/>
                <a:gd name="T59" fmla="*/ 42 h 60"/>
                <a:gd name="T60" fmla="*/ 102 w 102"/>
                <a:gd name="T6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" h="60">
                  <a:moveTo>
                    <a:pt x="102" y="60"/>
                  </a:move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102" y="0"/>
                  </a:lnTo>
                  <a:lnTo>
                    <a:pt x="102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4" y="18"/>
                  </a:lnTo>
                  <a:lnTo>
                    <a:pt x="20" y="20"/>
                  </a:lnTo>
                  <a:lnTo>
                    <a:pt x="18" y="24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4"/>
                  </a:lnTo>
                  <a:lnTo>
                    <a:pt x="20" y="38"/>
                  </a:lnTo>
                  <a:lnTo>
                    <a:pt x="24" y="40"/>
                  </a:lnTo>
                  <a:lnTo>
                    <a:pt x="30" y="42"/>
                  </a:lnTo>
                  <a:lnTo>
                    <a:pt x="102" y="42"/>
                  </a:lnTo>
                  <a:lnTo>
                    <a:pt x="102" y="6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2" name="Freeform 97">
              <a:extLst>
                <a:ext uri="{FF2B5EF4-FFF2-40B4-BE49-F238E27FC236}">
                  <a16:creationId xmlns:a16="http://schemas.microsoft.com/office/drawing/2014/main" xmlns="" id="{96FADDF5-0C4D-4A8E-A71C-786D67C90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4" y="3049"/>
              <a:ext cx="92" cy="62"/>
            </a:xfrm>
            <a:custGeom>
              <a:avLst/>
              <a:gdLst>
                <a:gd name="T0" fmla="*/ 92 w 92"/>
                <a:gd name="T1" fmla="*/ 62 h 62"/>
                <a:gd name="T2" fmla="*/ 30 w 92"/>
                <a:gd name="T3" fmla="*/ 62 h 62"/>
                <a:gd name="T4" fmla="*/ 30 w 92"/>
                <a:gd name="T5" fmla="*/ 62 h 62"/>
                <a:gd name="T6" fmla="*/ 24 w 92"/>
                <a:gd name="T7" fmla="*/ 60 h 62"/>
                <a:gd name="T8" fmla="*/ 18 w 92"/>
                <a:gd name="T9" fmla="*/ 58 h 62"/>
                <a:gd name="T10" fmla="*/ 10 w 92"/>
                <a:gd name="T11" fmla="*/ 52 h 62"/>
                <a:gd name="T12" fmla="*/ 2 w 92"/>
                <a:gd name="T13" fmla="*/ 42 h 62"/>
                <a:gd name="T14" fmla="*/ 0 w 92"/>
                <a:gd name="T15" fmla="*/ 36 h 62"/>
                <a:gd name="T16" fmla="*/ 0 w 92"/>
                <a:gd name="T17" fmla="*/ 30 h 62"/>
                <a:gd name="T18" fmla="*/ 0 w 92"/>
                <a:gd name="T19" fmla="*/ 30 h 62"/>
                <a:gd name="T20" fmla="*/ 0 w 92"/>
                <a:gd name="T21" fmla="*/ 24 h 62"/>
                <a:gd name="T22" fmla="*/ 2 w 92"/>
                <a:gd name="T23" fmla="*/ 20 h 62"/>
                <a:gd name="T24" fmla="*/ 10 w 92"/>
                <a:gd name="T25" fmla="*/ 10 h 62"/>
                <a:gd name="T26" fmla="*/ 18 w 92"/>
                <a:gd name="T27" fmla="*/ 4 h 62"/>
                <a:gd name="T28" fmla="*/ 24 w 92"/>
                <a:gd name="T29" fmla="*/ 2 h 62"/>
                <a:gd name="T30" fmla="*/ 30 w 92"/>
                <a:gd name="T31" fmla="*/ 0 h 62"/>
                <a:gd name="T32" fmla="*/ 92 w 92"/>
                <a:gd name="T33" fmla="*/ 0 h 62"/>
                <a:gd name="T34" fmla="*/ 92 w 92"/>
                <a:gd name="T35" fmla="*/ 18 h 62"/>
                <a:gd name="T36" fmla="*/ 30 w 92"/>
                <a:gd name="T37" fmla="*/ 18 h 62"/>
                <a:gd name="T38" fmla="*/ 30 w 92"/>
                <a:gd name="T39" fmla="*/ 18 h 62"/>
                <a:gd name="T40" fmla="*/ 26 w 92"/>
                <a:gd name="T41" fmla="*/ 20 h 62"/>
                <a:gd name="T42" fmla="*/ 22 w 92"/>
                <a:gd name="T43" fmla="*/ 22 h 62"/>
                <a:gd name="T44" fmla="*/ 20 w 92"/>
                <a:gd name="T45" fmla="*/ 26 h 62"/>
                <a:gd name="T46" fmla="*/ 18 w 92"/>
                <a:gd name="T47" fmla="*/ 30 h 62"/>
                <a:gd name="T48" fmla="*/ 18 w 92"/>
                <a:gd name="T49" fmla="*/ 30 h 62"/>
                <a:gd name="T50" fmla="*/ 20 w 92"/>
                <a:gd name="T51" fmla="*/ 36 h 62"/>
                <a:gd name="T52" fmla="*/ 22 w 92"/>
                <a:gd name="T53" fmla="*/ 40 h 62"/>
                <a:gd name="T54" fmla="*/ 26 w 92"/>
                <a:gd name="T55" fmla="*/ 42 h 62"/>
                <a:gd name="T56" fmla="*/ 30 w 92"/>
                <a:gd name="T57" fmla="*/ 44 h 62"/>
                <a:gd name="T58" fmla="*/ 92 w 92"/>
                <a:gd name="T59" fmla="*/ 44 h 62"/>
                <a:gd name="T60" fmla="*/ 92 w 92"/>
                <a:gd name="T6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62">
                  <a:moveTo>
                    <a:pt x="92" y="62"/>
                  </a:moveTo>
                  <a:lnTo>
                    <a:pt x="30" y="62"/>
                  </a:lnTo>
                  <a:lnTo>
                    <a:pt x="30" y="62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10" y="52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10" y="1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92" y="0"/>
                  </a:lnTo>
                  <a:lnTo>
                    <a:pt x="92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2" y="22"/>
                  </a:lnTo>
                  <a:lnTo>
                    <a:pt x="20" y="2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0" y="36"/>
                  </a:lnTo>
                  <a:lnTo>
                    <a:pt x="22" y="40"/>
                  </a:lnTo>
                  <a:lnTo>
                    <a:pt x="26" y="42"/>
                  </a:lnTo>
                  <a:lnTo>
                    <a:pt x="30" y="44"/>
                  </a:lnTo>
                  <a:lnTo>
                    <a:pt x="92" y="44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3" name="Freeform 98">
              <a:extLst>
                <a:ext uri="{FF2B5EF4-FFF2-40B4-BE49-F238E27FC236}">
                  <a16:creationId xmlns:a16="http://schemas.microsoft.com/office/drawing/2014/main" xmlns="" id="{1B37C353-1AD4-41C4-8F82-37150163E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3007"/>
              <a:ext cx="290" cy="60"/>
            </a:xfrm>
            <a:custGeom>
              <a:avLst/>
              <a:gdLst>
                <a:gd name="T0" fmla="*/ 92 w 290"/>
                <a:gd name="T1" fmla="*/ 60 h 60"/>
                <a:gd name="T2" fmla="*/ 30 w 290"/>
                <a:gd name="T3" fmla="*/ 60 h 60"/>
                <a:gd name="T4" fmla="*/ 30 w 290"/>
                <a:gd name="T5" fmla="*/ 60 h 60"/>
                <a:gd name="T6" fmla="*/ 24 w 290"/>
                <a:gd name="T7" fmla="*/ 60 h 60"/>
                <a:gd name="T8" fmla="*/ 18 w 290"/>
                <a:gd name="T9" fmla="*/ 58 h 60"/>
                <a:gd name="T10" fmla="*/ 10 w 290"/>
                <a:gd name="T11" fmla="*/ 52 h 60"/>
                <a:gd name="T12" fmla="*/ 2 w 290"/>
                <a:gd name="T13" fmla="*/ 42 h 60"/>
                <a:gd name="T14" fmla="*/ 2 w 290"/>
                <a:gd name="T15" fmla="*/ 36 h 60"/>
                <a:gd name="T16" fmla="*/ 0 w 290"/>
                <a:gd name="T17" fmla="*/ 30 h 60"/>
                <a:gd name="T18" fmla="*/ 0 w 290"/>
                <a:gd name="T19" fmla="*/ 30 h 60"/>
                <a:gd name="T20" fmla="*/ 2 w 290"/>
                <a:gd name="T21" fmla="*/ 24 h 60"/>
                <a:gd name="T22" fmla="*/ 2 w 290"/>
                <a:gd name="T23" fmla="*/ 18 h 60"/>
                <a:gd name="T24" fmla="*/ 10 w 290"/>
                <a:gd name="T25" fmla="*/ 10 h 60"/>
                <a:gd name="T26" fmla="*/ 18 w 290"/>
                <a:gd name="T27" fmla="*/ 2 h 60"/>
                <a:gd name="T28" fmla="*/ 24 w 290"/>
                <a:gd name="T29" fmla="*/ 0 h 60"/>
                <a:gd name="T30" fmla="*/ 30 w 290"/>
                <a:gd name="T31" fmla="*/ 0 h 60"/>
                <a:gd name="T32" fmla="*/ 204 w 290"/>
                <a:gd name="T33" fmla="*/ 0 h 60"/>
                <a:gd name="T34" fmla="*/ 290 w 290"/>
                <a:gd name="T35" fmla="*/ 20 h 60"/>
                <a:gd name="T36" fmla="*/ 286 w 290"/>
                <a:gd name="T37" fmla="*/ 38 h 60"/>
                <a:gd name="T38" fmla="*/ 200 w 290"/>
                <a:gd name="T39" fmla="*/ 18 h 60"/>
                <a:gd name="T40" fmla="*/ 30 w 290"/>
                <a:gd name="T41" fmla="*/ 18 h 60"/>
                <a:gd name="T42" fmla="*/ 30 w 290"/>
                <a:gd name="T43" fmla="*/ 18 h 60"/>
                <a:gd name="T44" fmla="*/ 26 w 290"/>
                <a:gd name="T45" fmla="*/ 20 h 60"/>
                <a:gd name="T46" fmla="*/ 22 w 290"/>
                <a:gd name="T47" fmla="*/ 22 h 60"/>
                <a:gd name="T48" fmla="*/ 20 w 290"/>
                <a:gd name="T49" fmla="*/ 26 h 60"/>
                <a:gd name="T50" fmla="*/ 18 w 290"/>
                <a:gd name="T51" fmla="*/ 30 h 60"/>
                <a:gd name="T52" fmla="*/ 18 w 290"/>
                <a:gd name="T53" fmla="*/ 30 h 60"/>
                <a:gd name="T54" fmla="*/ 20 w 290"/>
                <a:gd name="T55" fmla="*/ 36 h 60"/>
                <a:gd name="T56" fmla="*/ 22 w 290"/>
                <a:gd name="T57" fmla="*/ 40 h 60"/>
                <a:gd name="T58" fmla="*/ 26 w 290"/>
                <a:gd name="T59" fmla="*/ 42 h 60"/>
                <a:gd name="T60" fmla="*/ 30 w 290"/>
                <a:gd name="T61" fmla="*/ 42 h 60"/>
                <a:gd name="T62" fmla="*/ 92 w 290"/>
                <a:gd name="T63" fmla="*/ 42 h 60"/>
                <a:gd name="T64" fmla="*/ 92 w 290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0" h="60">
                  <a:moveTo>
                    <a:pt x="92" y="60"/>
                  </a:moveTo>
                  <a:lnTo>
                    <a:pt x="30" y="60"/>
                  </a:lnTo>
                  <a:lnTo>
                    <a:pt x="30" y="60"/>
                  </a:lnTo>
                  <a:lnTo>
                    <a:pt x="24" y="60"/>
                  </a:lnTo>
                  <a:lnTo>
                    <a:pt x="18" y="58"/>
                  </a:lnTo>
                  <a:lnTo>
                    <a:pt x="10" y="52"/>
                  </a:lnTo>
                  <a:lnTo>
                    <a:pt x="2" y="42"/>
                  </a:lnTo>
                  <a:lnTo>
                    <a:pt x="2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24"/>
                  </a:lnTo>
                  <a:lnTo>
                    <a:pt x="2" y="18"/>
                  </a:lnTo>
                  <a:lnTo>
                    <a:pt x="10" y="10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204" y="0"/>
                  </a:lnTo>
                  <a:lnTo>
                    <a:pt x="290" y="20"/>
                  </a:lnTo>
                  <a:lnTo>
                    <a:pt x="286" y="38"/>
                  </a:lnTo>
                  <a:lnTo>
                    <a:pt x="20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6" y="20"/>
                  </a:lnTo>
                  <a:lnTo>
                    <a:pt x="22" y="22"/>
                  </a:lnTo>
                  <a:lnTo>
                    <a:pt x="20" y="26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0" y="36"/>
                  </a:lnTo>
                  <a:lnTo>
                    <a:pt x="22" y="40"/>
                  </a:lnTo>
                  <a:lnTo>
                    <a:pt x="26" y="42"/>
                  </a:lnTo>
                  <a:lnTo>
                    <a:pt x="30" y="42"/>
                  </a:lnTo>
                  <a:lnTo>
                    <a:pt x="92" y="42"/>
                  </a:lnTo>
                  <a:lnTo>
                    <a:pt x="92" y="6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4" name="Freeform 99">
              <a:extLst>
                <a:ext uri="{FF2B5EF4-FFF2-40B4-BE49-F238E27FC236}">
                  <a16:creationId xmlns:a16="http://schemas.microsoft.com/office/drawing/2014/main" xmlns="" id="{F8D40EDE-673D-45F7-A9E9-F739F436A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" y="3393"/>
              <a:ext cx="218" cy="60"/>
            </a:xfrm>
            <a:custGeom>
              <a:avLst/>
              <a:gdLst>
                <a:gd name="T0" fmla="*/ 188 w 218"/>
                <a:gd name="T1" fmla="*/ 60 h 60"/>
                <a:gd name="T2" fmla="*/ 128 w 218"/>
                <a:gd name="T3" fmla="*/ 60 h 60"/>
                <a:gd name="T4" fmla="*/ 128 w 218"/>
                <a:gd name="T5" fmla="*/ 42 h 60"/>
                <a:gd name="T6" fmla="*/ 188 w 218"/>
                <a:gd name="T7" fmla="*/ 42 h 60"/>
                <a:gd name="T8" fmla="*/ 188 w 218"/>
                <a:gd name="T9" fmla="*/ 42 h 60"/>
                <a:gd name="T10" fmla="*/ 192 w 218"/>
                <a:gd name="T11" fmla="*/ 42 h 60"/>
                <a:gd name="T12" fmla="*/ 196 w 218"/>
                <a:gd name="T13" fmla="*/ 40 h 60"/>
                <a:gd name="T14" fmla="*/ 198 w 218"/>
                <a:gd name="T15" fmla="*/ 36 h 60"/>
                <a:gd name="T16" fmla="*/ 200 w 218"/>
                <a:gd name="T17" fmla="*/ 30 h 60"/>
                <a:gd name="T18" fmla="*/ 200 w 218"/>
                <a:gd name="T19" fmla="*/ 30 h 60"/>
                <a:gd name="T20" fmla="*/ 198 w 218"/>
                <a:gd name="T21" fmla="*/ 26 h 60"/>
                <a:gd name="T22" fmla="*/ 196 w 218"/>
                <a:gd name="T23" fmla="*/ 22 h 60"/>
                <a:gd name="T24" fmla="*/ 192 w 218"/>
                <a:gd name="T25" fmla="*/ 20 h 60"/>
                <a:gd name="T26" fmla="*/ 188 w 218"/>
                <a:gd name="T27" fmla="*/ 18 h 60"/>
                <a:gd name="T28" fmla="*/ 112 w 218"/>
                <a:gd name="T29" fmla="*/ 18 h 60"/>
                <a:gd name="T30" fmla="*/ 54 w 218"/>
                <a:gd name="T31" fmla="*/ 60 h 60"/>
                <a:gd name="T32" fmla="*/ 0 w 218"/>
                <a:gd name="T33" fmla="*/ 60 h 60"/>
                <a:gd name="T34" fmla="*/ 0 w 218"/>
                <a:gd name="T35" fmla="*/ 42 h 60"/>
                <a:gd name="T36" fmla="*/ 48 w 218"/>
                <a:gd name="T37" fmla="*/ 42 h 60"/>
                <a:gd name="T38" fmla="*/ 106 w 218"/>
                <a:gd name="T39" fmla="*/ 0 h 60"/>
                <a:gd name="T40" fmla="*/ 188 w 218"/>
                <a:gd name="T41" fmla="*/ 0 h 60"/>
                <a:gd name="T42" fmla="*/ 188 w 218"/>
                <a:gd name="T43" fmla="*/ 0 h 60"/>
                <a:gd name="T44" fmla="*/ 194 w 218"/>
                <a:gd name="T45" fmla="*/ 2 h 60"/>
                <a:gd name="T46" fmla="*/ 198 w 218"/>
                <a:gd name="T47" fmla="*/ 2 h 60"/>
                <a:gd name="T48" fmla="*/ 208 w 218"/>
                <a:gd name="T49" fmla="*/ 10 h 60"/>
                <a:gd name="T50" fmla="*/ 214 w 218"/>
                <a:gd name="T51" fmla="*/ 18 h 60"/>
                <a:gd name="T52" fmla="*/ 216 w 218"/>
                <a:gd name="T53" fmla="*/ 24 h 60"/>
                <a:gd name="T54" fmla="*/ 218 w 218"/>
                <a:gd name="T55" fmla="*/ 30 h 60"/>
                <a:gd name="T56" fmla="*/ 218 w 218"/>
                <a:gd name="T57" fmla="*/ 30 h 60"/>
                <a:gd name="T58" fmla="*/ 216 w 218"/>
                <a:gd name="T59" fmla="*/ 36 h 60"/>
                <a:gd name="T60" fmla="*/ 214 w 218"/>
                <a:gd name="T61" fmla="*/ 42 h 60"/>
                <a:gd name="T62" fmla="*/ 208 w 218"/>
                <a:gd name="T63" fmla="*/ 52 h 60"/>
                <a:gd name="T64" fmla="*/ 198 w 218"/>
                <a:gd name="T65" fmla="*/ 58 h 60"/>
                <a:gd name="T66" fmla="*/ 194 w 218"/>
                <a:gd name="T67" fmla="*/ 60 h 60"/>
                <a:gd name="T68" fmla="*/ 188 w 218"/>
                <a:gd name="T69" fmla="*/ 60 h 60"/>
                <a:gd name="T70" fmla="*/ 188 w 218"/>
                <a:gd name="T7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8" h="60">
                  <a:moveTo>
                    <a:pt x="188" y="60"/>
                  </a:moveTo>
                  <a:lnTo>
                    <a:pt x="128" y="60"/>
                  </a:lnTo>
                  <a:lnTo>
                    <a:pt x="128" y="42"/>
                  </a:lnTo>
                  <a:lnTo>
                    <a:pt x="188" y="42"/>
                  </a:lnTo>
                  <a:lnTo>
                    <a:pt x="188" y="42"/>
                  </a:lnTo>
                  <a:lnTo>
                    <a:pt x="192" y="42"/>
                  </a:lnTo>
                  <a:lnTo>
                    <a:pt x="196" y="40"/>
                  </a:lnTo>
                  <a:lnTo>
                    <a:pt x="198" y="36"/>
                  </a:lnTo>
                  <a:lnTo>
                    <a:pt x="200" y="30"/>
                  </a:lnTo>
                  <a:lnTo>
                    <a:pt x="200" y="30"/>
                  </a:lnTo>
                  <a:lnTo>
                    <a:pt x="198" y="26"/>
                  </a:lnTo>
                  <a:lnTo>
                    <a:pt x="196" y="22"/>
                  </a:lnTo>
                  <a:lnTo>
                    <a:pt x="192" y="20"/>
                  </a:lnTo>
                  <a:lnTo>
                    <a:pt x="188" y="18"/>
                  </a:lnTo>
                  <a:lnTo>
                    <a:pt x="112" y="18"/>
                  </a:lnTo>
                  <a:lnTo>
                    <a:pt x="54" y="60"/>
                  </a:lnTo>
                  <a:lnTo>
                    <a:pt x="0" y="60"/>
                  </a:lnTo>
                  <a:lnTo>
                    <a:pt x="0" y="42"/>
                  </a:lnTo>
                  <a:lnTo>
                    <a:pt x="48" y="42"/>
                  </a:lnTo>
                  <a:lnTo>
                    <a:pt x="106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94" y="2"/>
                  </a:lnTo>
                  <a:lnTo>
                    <a:pt x="198" y="2"/>
                  </a:lnTo>
                  <a:lnTo>
                    <a:pt x="208" y="10"/>
                  </a:lnTo>
                  <a:lnTo>
                    <a:pt x="214" y="18"/>
                  </a:lnTo>
                  <a:lnTo>
                    <a:pt x="216" y="24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4" y="42"/>
                  </a:lnTo>
                  <a:lnTo>
                    <a:pt x="208" y="52"/>
                  </a:lnTo>
                  <a:lnTo>
                    <a:pt x="198" y="58"/>
                  </a:lnTo>
                  <a:lnTo>
                    <a:pt x="194" y="60"/>
                  </a:lnTo>
                  <a:lnTo>
                    <a:pt x="188" y="60"/>
                  </a:lnTo>
                  <a:lnTo>
                    <a:pt x="188" y="6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5" name="Freeform 100">
              <a:extLst>
                <a:ext uri="{FF2B5EF4-FFF2-40B4-BE49-F238E27FC236}">
                  <a16:creationId xmlns:a16="http://schemas.microsoft.com/office/drawing/2014/main" xmlns="" id="{46A69EC9-3E35-4258-868D-6A79E1713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3435"/>
              <a:ext cx="174" cy="62"/>
            </a:xfrm>
            <a:custGeom>
              <a:avLst/>
              <a:gdLst>
                <a:gd name="T0" fmla="*/ 144 w 174"/>
                <a:gd name="T1" fmla="*/ 62 h 62"/>
                <a:gd name="T2" fmla="*/ 82 w 174"/>
                <a:gd name="T3" fmla="*/ 62 h 62"/>
                <a:gd name="T4" fmla="*/ 82 w 174"/>
                <a:gd name="T5" fmla="*/ 44 h 62"/>
                <a:gd name="T6" fmla="*/ 144 w 174"/>
                <a:gd name="T7" fmla="*/ 44 h 62"/>
                <a:gd name="T8" fmla="*/ 144 w 174"/>
                <a:gd name="T9" fmla="*/ 44 h 62"/>
                <a:gd name="T10" fmla="*/ 148 w 174"/>
                <a:gd name="T11" fmla="*/ 42 h 62"/>
                <a:gd name="T12" fmla="*/ 152 w 174"/>
                <a:gd name="T13" fmla="*/ 40 h 62"/>
                <a:gd name="T14" fmla="*/ 156 w 174"/>
                <a:gd name="T15" fmla="*/ 36 h 62"/>
                <a:gd name="T16" fmla="*/ 156 w 174"/>
                <a:gd name="T17" fmla="*/ 32 h 62"/>
                <a:gd name="T18" fmla="*/ 156 w 174"/>
                <a:gd name="T19" fmla="*/ 32 h 62"/>
                <a:gd name="T20" fmla="*/ 156 w 174"/>
                <a:gd name="T21" fmla="*/ 26 h 62"/>
                <a:gd name="T22" fmla="*/ 152 w 174"/>
                <a:gd name="T23" fmla="*/ 22 h 62"/>
                <a:gd name="T24" fmla="*/ 148 w 174"/>
                <a:gd name="T25" fmla="*/ 20 h 62"/>
                <a:gd name="T26" fmla="*/ 144 w 174"/>
                <a:gd name="T27" fmla="*/ 18 h 62"/>
                <a:gd name="T28" fmla="*/ 0 w 174"/>
                <a:gd name="T29" fmla="*/ 18 h 62"/>
                <a:gd name="T30" fmla="*/ 0 w 174"/>
                <a:gd name="T31" fmla="*/ 0 h 62"/>
                <a:gd name="T32" fmla="*/ 144 w 174"/>
                <a:gd name="T33" fmla="*/ 0 h 62"/>
                <a:gd name="T34" fmla="*/ 144 w 174"/>
                <a:gd name="T35" fmla="*/ 0 h 62"/>
                <a:gd name="T36" fmla="*/ 150 w 174"/>
                <a:gd name="T37" fmla="*/ 2 h 62"/>
                <a:gd name="T38" fmla="*/ 156 w 174"/>
                <a:gd name="T39" fmla="*/ 4 h 62"/>
                <a:gd name="T40" fmla="*/ 166 w 174"/>
                <a:gd name="T41" fmla="*/ 10 h 62"/>
                <a:gd name="T42" fmla="*/ 172 w 174"/>
                <a:gd name="T43" fmla="*/ 20 h 62"/>
                <a:gd name="T44" fmla="*/ 174 w 174"/>
                <a:gd name="T45" fmla="*/ 26 h 62"/>
                <a:gd name="T46" fmla="*/ 174 w 174"/>
                <a:gd name="T47" fmla="*/ 32 h 62"/>
                <a:gd name="T48" fmla="*/ 174 w 174"/>
                <a:gd name="T49" fmla="*/ 32 h 62"/>
                <a:gd name="T50" fmla="*/ 174 w 174"/>
                <a:gd name="T51" fmla="*/ 38 h 62"/>
                <a:gd name="T52" fmla="*/ 172 w 174"/>
                <a:gd name="T53" fmla="*/ 42 h 62"/>
                <a:gd name="T54" fmla="*/ 166 w 174"/>
                <a:gd name="T55" fmla="*/ 52 h 62"/>
                <a:gd name="T56" fmla="*/ 156 w 174"/>
                <a:gd name="T57" fmla="*/ 58 h 62"/>
                <a:gd name="T58" fmla="*/ 150 w 174"/>
                <a:gd name="T59" fmla="*/ 60 h 62"/>
                <a:gd name="T60" fmla="*/ 144 w 174"/>
                <a:gd name="T61" fmla="*/ 62 h 62"/>
                <a:gd name="T62" fmla="*/ 144 w 174"/>
                <a:gd name="T6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4" h="62">
                  <a:moveTo>
                    <a:pt x="144" y="62"/>
                  </a:moveTo>
                  <a:lnTo>
                    <a:pt x="82" y="62"/>
                  </a:lnTo>
                  <a:lnTo>
                    <a:pt x="82" y="44"/>
                  </a:lnTo>
                  <a:lnTo>
                    <a:pt x="144" y="44"/>
                  </a:lnTo>
                  <a:lnTo>
                    <a:pt x="144" y="44"/>
                  </a:lnTo>
                  <a:lnTo>
                    <a:pt x="148" y="42"/>
                  </a:lnTo>
                  <a:lnTo>
                    <a:pt x="152" y="40"/>
                  </a:lnTo>
                  <a:lnTo>
                    <a:pt x="156" y="36"/>
                  </a:lnTo>
                  <a:lnTo>
                    <a:pt x="156" y="32"/>
                  </a:lnTo>
                  <a:lnTo>
                    <a:pt x="156" y="32"/>
                  </a:lnTo>
                  <a:lnTo>
                    <a:pt x="156" y="26"/>
                  </a:lnTo>
                  <a:lnTo>
                    <a:pt x="152" y="22"/>
                  </a:lnTo>
                  <a:lnTo>
                    <a:pt x="148" y="20"/>
                  </a:lnTo>
                  <a:lnTo>
                    <a:pt x="144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50" y="2"/>
                  </a:lnTo>
                  <a:lnTo>
                    <a:pt x="156" y="4"/>
                  </a:lnTo>
                  <a:lnTo>
                    <a:pt x="166" y="10"/>
                  </a:lnTo>
                  <a:lnTo>
                    <a:pt x="172" y="20"/>
                  </a:lnTo>
                  <a:lnTo>
                    <a:pt x="174" y="26"/>
                  </a:lnTo>
                  <a:lnTo>
                    <a:pt x="174" y="32"/>
                  </a:lnTo>
                  <a:lnTo>
                    <a:pt x="174" y="32"/>
                  </a:lnTo>
                  <a:lnTo>
                    <a:pt x="174" y="38"/>
                  </a:lnTo>
                  <a:lnTo>
                    <a:pt x="172" y="42"/>
                  </a:lnTo>
                  <a:lnTo>
                    <a:pt x="166" y="52"/>
                  </a:lnTo>
                  <a:lnTo>
                    <a:pt x="156" y="58"/>
                  </a:lnTo>
                  <a:lnTo>
                    <a:pt x="150" y="60"/>
                  </a:lnTo>
                  <a:lnTo>
                    <a:pt x="144" y="62"/>
                  </a:lnTo>
                  <a:lnTo>
                    <a:pt x="144" y="6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6" name="Freeform 101">
              <a:extLst>
                <a:ext uri="{FF2B5EF4-FFF2-40B4-BE49-F238E27FC236}">
                  <a16:creationId xmlns:a16="http://schemas.microsoft.com/office/drawing/2014/main" xmlns="" id="{1CB35E1E-37E7-42E0-AF60-50A37B00D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" y="3479"/>
              <a:ext cx="102" cy="60"/>
            </a:xfrm>
            <a:custGeom>
              <a:avLst/>
              <a:gdLst>
                <a:gd name="T0" fmla="*/ 72 w 102"/>
                <a:gd name="T1" fmla="*/ 60 h 60"/>
                <a:gd name="T2" fmla="*/ 0 w 102"/>
                <a:gd name="T3" fmla="*/ 60 h 60"/>
                <a:gd name="T4" fmla="*/ 0 w 102"/>
                <a:gd name="T5" fmla="*/ 42 h 60"/>
                <a:gd name="T6" fmla="*/ 72 w 102"/>
                <a:gd name="T7" fmla="*/ 42 h 60"/>
                <a:gd name="T8" fmla="*/ 72 w 102"/>
                <a:gd name="T9" fmla="*/ 42 h 60"/>
                <a:gd name="T10" fmla="*/ 78 w 102"/>
                <a:gd name="T11" fmla="*/ 40 h 60"/>
                <a:gd name="T12" fmla="*/ 82 w 102"/>
                <a:gd name="T13" fmla="*/ 38 h 60"/>
                <a:gd name="T14" fmla="*/ 84 w 102"/>
                <a:gd name="T15" fmla="*/ 34 h 60"/>
                <a:gd name="T16" fmla="*/ 84 w 102"/>
                <a:gd name="T17" fmla="*/ 30 h 60"/>
                <a:gd name="T18" fmla="*/ 84 w 102"/>
                <a:gd name="T19" fmla="*/ 30 h 60"/>
                <a:gd name="T20" fmla="*/ 84 w 102"/>
                <a:gd name="T21" fmla="*/ 24 h 60"/>
                <a:gd name="T22" fmla="*/ 82 w 102"/>
                <a:gd name="T23" fmla="*/ 20 h 60"/>
                <a:gd name="T24" fmla="*/ 78 w 102"/>
                <a:gd name="T25" fmla="*/ 18 h 60"/>
                <a:gd name="T26" fmla="*/ 72 w 102"/>
                <a:gd name="T27" fmla="*/ 18 h 60"/>
                <a:gd name="T28" fmla="*/ 0 w 102"/>
                <a:gd name="T29" fmla="*/ 18 h 60"/>
                <a:gd name="T30" fmla="*/ 0 w 102"/>
                <a:gd name="T31" fmla="*/ 0 h 60"/>
                <a:gd name="T32" fmla="*/ 72 w 102"/>
                <a:gd name="T33" fmla="*/ 0 h 60"/>
                <a:gd name="T34" fmla="*/ 72 w 102"/>
                <a:gd name="T35" fmla="*/ 0 h 60"/>
                <a:gd name="T36" fmla="*/ 78 w 102"/>
                <a:gd name="T37" fmla="*/ 0 h 60"/>
                <a:gd name="T38" fmla="*/ 84 w 102"/>
                <a:gd name="T39" fmla="*/ 2 h 60"/>
                <a:gd name="T40" fmla="*/ 94 w 102"/>
                <a:gd name="T41" fmla="*/ 8 h 60"/>
                <a:gd name="T42" fmla="*/ 100 w 102"/>
                <a:gd name="T43" fmla="*/ 18 h 60"/>
                <a:gd name="T44" fmla="*/ 102 w 102"/>
                <a:gd name="T45" fmla="*/ 24 h 60"/>
                <a:gd name="T46" fmla="*/ 102 w 102"/>
                <a:gd name="T47" fmla="*/ 30 h 60"/>
                <a:gd name="T48" fmla="*/ 102 w 102"/>
                <a:gd name="T49" fmla="*/ 30 h 60"/>
                <a:gd name="T50" fmla="*/ 102 w 102"/>
                <a:gd name="T51" fmla="*/ 36 h 60"/>
                <a:gd name="T52" fmla="*/ 100 w 102"/>
                <a:gd name="T53" fmla="*/ 42 h 60"/>
                <a:gd name="T54" fmla="*/ 94 w 102"/>
                <a:gd name="T55" fmla="*/ 50 h 60"/>
                <a:gd name="T56" fmla="*/ 84 w 102"/>
                <a:gd name="T57" fmla="*/ 58 h 60"/>
                <a:gd name="T58" fmla="*/ 78 w 102"/>
                <a:gd name="T59" fmla="*/ 60 h 60"/>
                <a:gd name="T60" fmla="*/ 72 w 102"/>
                <a:gd name="T61" fmla="*/ 60 h 60"/>
                <a:gd name="T62" fmla="*/ 72 w 102"/>
                <a:gd name="T6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60">
                  <a:moveTo>
                    <a:pt x="72" y="60"/>
                  </a:moveTo>
                  <a:lnTo>
                    <a:pt x="0" y="60"/>
                  </a:lnTo>
                  <a:lnTo>
                    <a:pt x="0" y="42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8" y="40"/>
                  </a:lnTo>
                  <a:lnTo>
                    <a:pt x="82" y="38"/>
                  </a:lnTo>
                  <a:lnTo>
                    <a:pt x="84" y="34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84" y="24"/>
                  </a:lnTo>
                  <a:lnTo>
                    <a:pt x="82" y="20"/>
                  </a:lnTo>
                  <a:lnTo>
                    <a:pt x="78" y="18"/>
                  </a:lnTo>
                  <a:lnTo>
                    <a:pt x="7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4" y="2"/>
                  </a:lnTo>
                  <a:lnTo>
                    <a:pt x="94" y="8"/>
                  </a:lnTo>
                  <a:lnTo>
                    <a:pt x="100" y="18"/>
                  </a:lnTo>
                  <a:lnTo>
                    <a:pt x="102" y="24"/>
                  </a:lnTo>
                  <a:lnTo>
                    <a:pt x="102" y="30"/>
                  </a:lnTo>
                  <a:lnTo>
                    <a:pt x="102" y="30"/>
                  </a:lnTo>
                  <a:lnTo>
                    <a:pt x="102" y="36"/>
                  </a:lnTo>
                  <a:lnTo>
                    <a:pt x="100" y="42"/>
                  </a:lnTo>
                  <a:lnTo>
                    <a:pt x="94" y="50"/>
                  </a:lnTo>
                  <a:lnTo>
                    <a:pt x="84" y="58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72" y="6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7" name="Freeform 102">
              <a:extLst>
                <a:ext uri="{FF2B5EF4-FFF2-40B4-BE49-F238E27FC236}">
                  <a16:creationId xmlns:a16="http://schemas.microsoft.com/office/drawing/2014/main" xmlns="" id="{AD20D661-7BFC-46AF-8B2B-18E13F470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" y="3521"/>
              <a:ext cx="92" cy="60"/>
            </a:xfrm>
            <a:custGeom>
              <a:avLst/>
              <a:gdLst>
                <a:gd name="T0" fmla="*/ 62 w 92"/>
                <a:gd name="T1" fmla="*/ 60 h 60"/>
                <a:gd name="T2" fmla="*/ 0 w 92"/>
                <a:gd name="T3" fmla="*/ 60 h 60"/>
                <a:gd name="T4" fmla="*/ 0 w 92"/>
                <a:gd name="T5" fmla="*/ 42 h 60"/>
                <a:gd name="T6" fmla="*/ 62 w 92"/>
                <a:gd name="T7" fmla="*/ 42 h 60"/>
                <a:gd name="T8" fmla="*/ 62 w 92"/>
                <a:gd name="T9" fmla="*/ 42 h 60"/>
                <a:gd name="T10" fmla="*/ 66 w 92"/>
                <a:gd name="T11" fmla="*/ 42 h 60"/>
                <a:gd name="T12" fmla="*/ 70 w 92"/>
                <a:gd name="T13" fmla="*/ 38 h 60"/>
                <a:gd name="T14" fmla="*/ 72 w 92"/>
                <a:gd name="T15" fmla="*/ 34 h 60"/>
                <a:gd name="T16" fmla="*/ 74 w 92"/>
                <a:gd name="T17" fmla="*/ 30 h 60"/>
                <a:gd name="T18" fmla="*/ 74 w 92"/>
                <a:gd name="T19" fmla="*/ 30 h 60"/>
                <a:gd name="T20" fmla="*/ 72 w 92"/>
                <a:gd name="T21" fmla="*/ 26 h 60"/>
                <a:gd name="T22" fmla="*/ 70 w 92"/>
                <a:gd name="T23" fmla="*/ 22 h 60"/>
                <a:gd name="T24" fmla="*/ 66 w 92"/>
                <a:gd name="T25" fmla="*/ 18 h 60"/>
                <a:gd name="T26" fmla="*/ 62 w 92"/>
                <a:gd name="T27" fmla="*/ 18 h 60"/>
                <a:gd name="T28" fmla="*/ 0 w 92"/>
                <a:gd name="T29" fmla="*/ 18 h 60"/>
                <a:gd name="T30" fmla="*/ 0 w 92"/>
                <a:gd name="T31" fmla="*/ 0 h 60"/>
                <a:gd name="T32" fmla="*/ 62 w 92"/>
                <a:gd name="T33" fmla="*/ 0 h 60"/>
                <a:gd name="T34" fmla="*/ 62 w 92"/>
                <a:gd name="T35" fmla="*/ 0 h 60"/>
                <a:gd name="T36" fmla="*/ 68 w 92"/>
                <a:gd name="T37" fmla="*/ 0 h 60"/>
                <a:gd name="T38" fmla="*/ 72 w 92"/>
                <a:gd name="T39" fmla="*/ 2 h 60"/>
                <a:gd name="T40" fmla="*/ 82 w 92"/>
                <a:gd name="T41" fmla="*/ 8 h 60"/>
                <a:gd name="T42" fmla="*/ 90 w 92"/>
                <a:gd name="T43" fmla="*/ 18 h 60"/>
                <a:gd name="T44" fmla="*/ 90 w 92"/>
                <a:gd name="T45" fmla="*/ 24 h 60"/>
                <a:gd name="T46" fmla="*/ 92 w 92"/>
                <a:gd name="T47" fmla="*/ 30 h 60"/>
                <a:gd name="T48" fmla="*/ 92 w 92"/>
                <a:gd name="T49" fmla="*/ 30 h 60"/>
                <a:gd name="T50" fmla="*/ 90 w 92"/>
                <a:gd name="T51" fmla="*/ 36 h 60"/>
                <a:gd name="T52" fmla="*/ 90 w 92"/>
                <a:gd name="T53" fmla="*/ 42 h 60"/>
                <a:gd name="T54" fmla="*/ 82 w 92"/>
                <a:gd name="T55" fmla="*/ 52 h 60"/>
                <a:gd name="T56" fmla="*/ 72 w 92"/>
                <a:gd name="T57" fmla="*/ 58 h 60"/>
                <a:gd name="T58" fmla="*/ 68 w 92"/>
                <a:gd name="T59" fmla="*/ 60 h 60"/>
                <a:gd name="T60" fmla="*/ 62 w 92"/>
                <a:gd name="T61" fmla="*/ 60 h 60"/>
                <a:gd name="T62" fmla="*/ 62 w 92"/>
                <a:gd name="T6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60">
                  <a:moveTo>
                    <a:pt x="62" y="60"/>
                  </a:moveTo>
                  <a:lnTo>
                    <a:pt x="0" y="60"/>
                  </a:lnTo>
                  <a:lnTo>
                    <a:pt x="0" y="42"/>
                  </a:lnTo>
                  <a:lnTo>
                    <a:pt x="62" y="42"/>
                  </a:lnTo>
                  <a:lnTo>
                    <a:pt x="62" y="42"/>
                  </a:lnTo>
                  <a:lnTo>
                    <a:pt x="66" y="42"/>
                  </a:lnTo>
                  <a:lnTo>
                    <a:pt x="70" y="38"/>
                  </a:lnTo>
                  <a:lnTo>
                    <a:pt x="72" y="34"/>
                  </a:lnTo>
                  <a:lnTo>
                    <a:pt x="74" y="30"/>
                  </a:lnTo>
                  <a:lnTo>
                    <a:pt x="74" y="30"/>
                  </a:lnTo>
                  <a:lnTo>
                    <a:pt x="72" y="26"/>
                  </a:lnTo>
                  <a:lnTo>
                    <a:pt x="70" y="22"/>
                  </a:lnTo>
                  <a:lnTo>
                    <a:pt x="66" y="18"/>
                  </a:lnTo>
                  <a:lnTo>
                    <a:pt x="62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8" y="0"/>
                  </a:lnTo>
                  <a:lnTo>
                    <a:pt x="72" y="2"/>
                  </a:lnTo>
                  <a:lnTo>
                    <a:pt x="82" y="8"/>
                  </a:lnTo>
                  <a:lnTo>
                    <a:pt x="90" y="18"/>
                  </a:lnTo>
                  <a:lnTo>
                    <a:pt x="90" y="24"/>
                  </a:lnTo>
                  <a:lnTo>
                    <a:pt x="92" y="30"/>
                  </a:lnTo>
                  <a:lnTo>
                    <a:pt x="92" y="30"/>
                  </a:lnTo>
                  <a:lnTo>
                    <a:pt x="90" y="36"/>
                  </a:lnTo>
                  <a:lnTo>
                    <a:pt x="90" y="42"/>
                  </a:lnTo>
                  <a:lnTo>
                    <a:pt x="82" y="52"/>
                  </a:lnTo>
                  <a:lnTo>
                    <a:pt x="72" y="58"/>
                  </a:lnTo>
                  <a:lnTo>
                    <a:pt x="68" y="60"/>
                  </a:lnTo>
                  <a:lnTo>
                    <a:pt x="62" y="60"/>
                  </a:lnTo>
                  <a:lnTo>
                    <a:pt x="62" y="6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8" name="Freeform 103">
              <a:extLst>
                <a:ext uri="{FF2B5EF4-FFF2-40B4-BE49-F238E27FC236}">
                  <a16:creationId xmlns:a16="http://schemas.microsoft.com/office/drawing/2014/main" xmlns="" id="{5CC6A82E-2ADB-46CF-AD8C-42FC8BADA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" y="3563"/>
              <a:ext cx="292" cy="60"/>
            </a:xfrm>
            <a:custGeom>
              <a:avLst/>
              <a:gdLst>
                <a:gd name="T0" fmla="*/ 262 w 292"/>
                <a:gd name="T1" fmla="*/ 60 h 60"/>
                <a:gd name="T2" fmla="*/ 88 w 292"/>
                <a:gd name="T3" fmla="*/ 60 h 60"/>
                <a:gd name="T4" fmla="*/ 0 w 292"/>
                <a:gd name="T5" fmla="*/ 42 h 60"/>
                <a:gd name="T6" fmla="*/ 4 w 292"/>
                <a:gd name="T7" fmla="*/ 24 h 60"/>
                <a:gd name="T8" fmla="*/ 92 w 292"/>
                <a:gd name="T9" fmla="*/ 42 h 60"/>
                <a:gd name="T10" fmla="*/ 262 w 292"/>
                <a:gd name="T11" fmla="*/ 42 h 60"/>
                <a:gd name="T12" fmla="*/ 262 w 292"/>
                <a:gd name="T13" fmla="*/ 42 h 60"/>
                <a:gd name="T14" fmla="*/ 266 w 292"/>
                <a:gd name="T15" fmla="*/ 42 h 60"/>
                <a:gd name="T16" fmla="*/ 270 w 292"/>
                <a:gd name="T17" fmla="*/ 40 h 60"/>
                <a:gd name="T18" fmla="*/ 272 w 292"/>
                <a:gd name="T19" fmla="*/ 36 h 60"/>
                <a:gd name="T20" fmla="*/ 274 w 292"/>
                <a:gd name="T21" fmla="*/ 30 h 60"/>
                <a:gd name="T22" fmla="*/ 274 w 292"/>
                <a:gd name="T23" fmla="*/ 30 h 60"/>
                <a:gd name="T24" fmla="*/ 272 w 292"/>
                <a:gd name="T25" fmla="*/ 26 h 60"/>
                <a:gd name="T26" fmla="*/ 270 w 292"/>
                <a:gd name="T27" fmla="*/ 22 h 60"/>
                <a:gd name="T28" fmla="*/ 266 w 292"/>
                <a:gd name="T29" fmla="*/ 20 h 60"/>
                <a:gd name="T30" fmla="*/ 262 w 292"/>
                <a:gd name="T31" fmla="*/ 18 h 60"/>
                <a:gd name="T32" fmla="*/ 200 w 292"/>
                <a:gd name="T33" fmla="*/ 18 h 60"/>
                <a:gd name="T34" fmla="*/ 200 w 292"/>
                <a:gd name="T35" fmla="*/ 0 h 60"/>
                <a:gd name="T36" fmla="*/ 262 w 292"/>
                <a:gd name="T37" fmla="*/ 0 h 60"/>
                <a:gd name="T38" fmla="*/ 262 w 292"/>
                <a:gd name="T39" fmla="*/ 0 h 60"/>
                <a:gd name="T40" fmla="*/ 268 w 292"/>
                <a:gd name="T41" fmla="*/ 0 h 60"/>
                <a:gd name="T42" fmla="*/ 272 w 292"/>
                <a:gd name="T43" fmla="*/ 2 h 60"/>
                <a:gd name="T44" fmla="*/ 282 w 292"/>
                <a:gd name="T45" fmla="*/ 10 h 60"/>
                <a:gd name="T46" fmla="*/ 288 w 292"/>
                <a:gd name="T47" fmla="*/ 18 h 60"/>
                <a:gd name="T48" fmla="*/ 290 w 292"/>
                <a:gd name="T49" fmla="*/ 24 h 60"/>
                <a:gd name="T50" fmla="*/ 292 w 292"/>
                <a:gd name="T51" fmla="*/ 30 h 60"/>
                <a:gd name="T52" fmla="*/ 292 w 292"/>
                <a:gd name="T53" fmla="*/ 30 h 60"/>
                <a:gd name="T54" fmla="*/ 290 w 292"/>
                <a:gd name="T55" fmla="*/ 36 h 60"/>
                <a:gd name="T56" fmla="*/ 288 w 292"/>
                <a:gd name="T57" fmla="*/ 42 h 60"/>
                <a:gd name="T58" fmla="*/ 282 w 292"/>
                <a:gd name="T59" fmla="*/ 52 h 60"/>
                <a:gd name="T60" fmla="*/ 272 w 292"/>
                <a:gd name="T61" fmla="*/ 58 h 60"/>
                <a:gd name="T62" fmla="*/ 268 w 292"/>
                <a:gd name="T63" fmla="*/ 60 h 60"/>
                <a:gd name="T64" fmla="*/ 262 w 292"/>
                <a:gd name="T65" fmla="*/ 60 h 60"/>
                <a:gd name="T66" fmla="*/ 262 w 292"/>
                <a:gd name="T6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2" h="60">
                  <a:moveTo>
                    <a:pt x="262" y="60"/>
                  </a:moveTo>
                  <a:lnTo>
                    <a:pt x="88" y="60"/>
                  </a:lnTo>
                  <a:lnTo>
                    <a:pt x="0" y="42"/>
                  </a:lnTo>
                  <a:lnTo>
                    <a:pt x="4" y="24"/>
                  </a:lnTo>
                  <a:lnTo>
                    <a:pt x="92" y="42"/>
                  </a:lnTo>
                  <a:lnTo>
                    <a:pt x="262" y="42"/>
                  </a:lnTo>
                  <a:lnTo>
                    <a:pt x="262" y="42"/>
                  </a:lnTo>
                  <a:lnTo>
                    <a:pt x="266" y="42"/>
                  </a:lnTo>
                  <a:lnTo>
                    <a:pt x="270" y="40"/>
                  </a:lnTo>
                  <a:lnTo>
                    <a:pt x="272" y="36"/>
                  </a:lnTo>
                  <a:lnTo>
                    <a:pt x="274" y="30"/>
                  </a:lnTo>
                  <a:lnTo>
                    <a:pt x="274" y="30"/>
                  </a:lnTo>
                  <a:lnTo>
                    <a:pt x="272" y="26"/>
                  </a:lnTo>
                  <a:lnTo>
                    <a:pt x="270" y="22"/>
                  </a:lnTo>
                  <a:lnTo>
                    <a:pt x="266" y="20"/>
                  </a:lnTo>
                  <a:lnTo>
                    <a:pt x="262" y="18"/>
                  </a:lnTo>
                  <a:lnTo>
                    <a:pt x="200" y="18"/>
                  </a:lnTo>
                  <a:lnTo>
                    <a:pt x="200" y="0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72" y="2"/>
                  </a:lnTo>
                  <a:lnTo>
                    <a:pt x="282" y="10"/>
                  </a:lnTo>
                  <a:lnTo>
                    <a:pt x="288" y="18"/>
                  </a:lnTo>
                  <a:lnTo>
                    <a:pt x="290" y="24"/>
                  </a:lnTo>
                  <a:lnTo>
                    <a:pt x="292" y="30"/>
                  </a:lnTo>
                  <a:lnTo>
                    <a:pt x="292" y="30"/>
                  </a:lnTo>
                  <a:lnTo>
                    <a:pt x="290" y="36"/>
                  </a:lnTo>
                  <a:lnTo>
                    <a:pt x="288" y="42"/>
                  </a:lnTo>
                  <a:lnTo>
                    <a:pt x="282" y="52"/>
                  </a:lnTo>
                  <a:lnTo>
                    <a:pt x="272" y="58"/>
                  </a:lnTo>
                  <a:lnTo>
                    <a:pt x="268" y="60"/>
                  </a:lnTo>
                  <a:lnTo>
                    <a:pt x="262" y="60"/>
                  </a:lnTo>
                  <a:lnTo>
                    <a:pt x="262" y="6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59" name="Freeform 104">
              <a:extLst>
                <a:ext uri="{FF2B5EF4-FFF2-40B4-BE49-F238E27FC236}">
                  <a16:creationId xmlns:a16="http://schemas.microsoft.com/office/drawing/2014/main" xmlns="" id="{9A436B74-A920-4E50-8844-43A996F93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" y="2953"/>
              <a:ext cx="222" cy="46"/>
            </a:xfrm>
            <a:custGeom>
              <a:avLst/>
              <a:gdLst>
                <a:gd name="T0" fmla="*/ 222 w 222"/>
                <a:gd name="T1" fmla="*/ 46 h 46"/>
                <a:gd name="T2" fmla="*/ 204 w 222"/>
                <a:gd name="T3" fmla="*/ 46 h 46"/>
                <a:gd name="T4" fmla="*/ 204 w 222"/>
                <a:gd name="T5" fmla="*/ 18 h 46"/>
                <a:gd name="T6" fmla="*/ 18 w 222"/>
                <a:gd name="T7" fmla="*/ 18 h 46"/>
                <a:gd name="T8" fmla="*/ 18 w 222"/>
                <a:gd name="T9" fmla="*/ 46 h 46"/>
                <a:gd name="T10" fmla="*/ 0 w 222"/>
                <a:gd name="T11" fmla="*/ 46 h 46"/>
                <a:gd name="T12" fmla="*/ 0 w 222"/>
                <a:gd name="T13" fmla="*/ 0 h 46"/>
                <a:gd name="T14" fmla="*/ 222 w 222"/>
                <a:gd name="T15" fmla="*/ 0 h 46"/>
                <a:gd name="T16" fmla="*/ 222 w 22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46">
                  <a:moveTo>
                    <a:pt x="222" y="46"/>
                  </a:moveTo>
                  <a:lnTo>
                    <a:pt x="204" y="46"/>
                  </a:lnTo>
                  <a:lnTo>
                    <a:pt x="204" y="18"/>
                  </a:lnTo>
                  <a:lnTo>
                    <a:pt x="18" y="18"/>
                  </a:lnTo>
                  <a:lnTo>
                    <a:pt x="18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222" y="0"/>
                  </a:lnTo>
                  <a:lnTo>
                    <a:pt x="222" y="4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0" name="Freeform 105">
              <a:extLst>
                <a:ext uri="{FF2B5EF4-FFF2-40B4-BE49-F238E27FC236}">
                  <a16:creationId xmlns:a16="http://schemas.microsoft.com/office/drawing/2014/main" xmlns="" id="{A372FDE6-B682-4778-BB6A-5F5ED083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" y="3247"/>
              <a:ext cx="222" cy="146"/>
            </a:xfrm>
            <a:custGeom>
              <a:avLst/>
              <a:gdLst>
                <a:gd name="T0" fmla="*/ 222 w 222"/>
                <a:gd name="T1" fmla="*/ 146 h 146"/>
                <a:gd name="T2" fmla="*/ 0 w 222"/>
                <a:gd name="T3" fmla="*/ 146 h 146"/>
                <a:gd name="T4" fmla="*/ 0 w 222"/>
                <a:gd name="T5" fmla="*/ 0 h 146"/>
                <a:gd name="T6" fmla="*/ 18 w 222"/>
                <a:gd name="T7" fmla="*/ 0 h 146"/>
                <a:gd name="T8" fmla="*/ 18 w 222"/>
                <a:gd name="T9" fmla="*/ 128 h 146"/>
                <a:gd name="T10" fmla="*/ 204 w 222"/>
                <a:gd name="T11" fmla="*/ 128 h 146"/>
                <a:gd name="T12" fmla="*/ 204 w 222"/>
                <a:gd name="T13" fmla="*/ 0 h 146"/>
                <a:gd name="T14" fmla="*/ 222 w 222"/>
                <a:gd name="T15" fmla="*/ 0 h 146"/>
                <a:gd name="T16" fmla="*/ 222 w 222"/>
                <a:gd name="T17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146">
                  <a:moveTo>
                    <a:pt x="222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128"/>
                  </a:lnTo>
                  <a:lnTo>
                    <a:pt x="204" y="128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22" y="14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1" name="Freeform 106">
              <a:extLst>
                <a:ext uri="{FF2B5EF4-FFF2-40B4-BE49-F238E27FC236}">
                  <a16:creationId xmlns:a16="http://schemas.microsoft.com/office/drawing/2014/main" xmlns="" id="{7EEF6EA8-CC2D-484A-A1C0-3F70908A9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4" y="3409"/>
              <a:ext cx="54" cy="222"/>
            </a:xfrm>
            <a:custGeom>
              <a:avLst/>
              <a:gdLst>
                <a:gd name="T0" fmla="*/ 54 w 54"/>
                <a:gd name="T1" fmla="*/ 222 h 222"/>
                <a:gd name="T2" fmla="*/ 0 w 54"/>
                <a:gd name="T3" fmla="*/ 222 h 222"/>
                <a:gd name="T4" fmla="*/ 0 w 54"/>
                <a:gd name="T5" fmla="*/ 0 h 222"/>
                <a:gd name="T6" fmla="*/ 54 w 54"/>
                <a:gd name="T7" fmla="*/ 0 h 222"/>
                <a:gd name="T8" fmla="*/ 54 w 54"/>
                <a:gd name="T9" fmla="*/ 18 h 222"/>
                <a:gd name="T10" fmla="*/ 18 w 54"/>
                <a:gd name="T11" fmla="*/ 18 h 222"/>
                <a:gd name="T12" fmla="*/ 18 w 54"/>
                <a:gd name="T13" fmla="*/ 204 h 222"/>
                <a:gd name="T14" fmla="*/ 54 w 54"/>
                <a:gd name="T15" fmla="*/ 204 h 222"/>
                <a:gd name="T16" fmla="*/ 54 w 54"/>
                <a:gd name="T17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222">
                  <a:moveTo>
                    <a:pt x="54" y="222"/>
                  </a:moveTo>
                  <a:lnTo>
                    <a:pt x="0" y="222"/>
                  </a:lnTo>
                  <a:lnTo>
                    <a:pt x="0" y="0"/>
                  </a:lnTo>
                  <a:lnTo>
                    <a:pt x="54" y="0"/>
                  </a:lnTo>
                  <a:lnTo>
                    <a:pt x="54" y="18"/>
                  </a:lnTo>
                  <a:lnTo>
                    <a:pt x="18" y="18"/>
                  </a:lnTo>
                  <a:lnTo>
                    <a:pt x="18" y="204"/>
                  </a:lnTo>
                  <a:lnTo>
                    <a:pt x="54" y="204"/>
                  </a:lnTo>
                  <a:lnTo>
                    <a:pt x="54" y="22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2" name="Freeform 107">
              <a:extLst>
                <a:ext uri="{FF2B5EF4-FFF2-40B4-BE49-F238E27FC236}">
                  <a16:creationId xmlns:a16="http://schemas.microsoft.com/office/drawing/2014/main" xmlns="" id="{2FDE9CE3-2A96-4569-B5AF-49EADA177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3409"/>
              <a:ext cx="142" cy="222"/>
            </a:xfrm>
            <a:custGeom>
              <a:avLst/>
              <a:gdLst>
                <a:gd name="T0" fmla="*/ 142 w 142"/>
                <a:gd name="T1" fmla="*/ 222 h 222"/>
                <a:gd name="T2" fmla="*/ 0 w 142"/>
                <a:gd name="T3" fmla="*/ 222 h 222"/>
                <a:gd name="T4" fmla="*/ 0 w 142"/>
                <a:gd name="T5" fmla="*/ 204 h 222"/>
                <a:gd name="T6" fmla="*/ 124 w 142"/>
                <a:gd name="T7" fmla="*/ 204 h 222"/>
                <a:gd name="T8" fmla="*/ 124 w 142"/>
                <a:gd name="T9" fmla="*/ 18 h 222"/>
                <a:gd name="T10" fmla="*/ 0 w 142"/>
                <a:gd name="T11" fmla="*/ 18 h 222"/>
                <a:gd name="T12" fmla="*/ 0 w 142"/>
                <a:gd name="T13" fmla="*/ 0 h 222"/>
                <a:gd name="T14" fmla="*/ 142 w 142"/>
                <a:gd name="T15" fmla="*/ 0 h 222"/>
                <a:gd name="T16" fmla="*/ 142 w 142"/>
                <a:gd name="T17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22">
                  <a:moveTo>
                    <a:pt x="142" y="222"/>
                  </a:moveTo>
                  <a:lnTo>
                    <a:pt x="0" y="222"/>
                  </a:lnTo>
                  <a:lnTo>
                    <a:pt x="0" y="204"/>
                  </a:lnTo>
                  <a:lnTo>
                    <a:pt x="124" y="204"/>
                  </a:lnTo>
                  <a:lnTo>
                    <a:pt x="124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42" y="0"/>
                  </a:lnTo>
                  <a:lnTo>
                    <a:pt x="142" y="22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3" name="Freeform 108">
              <a:extLst>
                <a:ext uri="{FF2B5EF4-FFF2-40B4-BE49-F238E27FC236}">
                  <a16:creationId xmlns:a16="http://schemas.microsoft.com/office/drawing/2014/main" xmlns="" id="{8E68A4CA-0B9A-4516-B4C6-97E2EC463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" y="3247"/>
              <a:ext cx="220" cy="138"/>
            </a:xfrm>
            <a:custGeom>
              <a:avLst/>
              <a:gdLst>
                <a:gd name="T0" fmla="*/ 220 w 220"/>
                <a:gd name="T1" fmla="*/ 138 h 138"/>
                <a:gd name="T2" fmla="*/ 202 w 220"/>
                <a:gd name="T3" fmla="*/ 138 h 138"/>
                <a:gd name="T4" fmla="*/ 202 w 220"/>
                <a:gd name="T5" fmla="*/ 18 h 138"/>
                <a:gd name="T6" fmla="*/ 18 w 220"/>
                <a:gd name="T7" fmla="*/ 18 h 138"/>
                <a:gd name="T8" fmla="*/ 18 w 220"/>
                <a:gd name="T9" fmla="*/ 138 h 138"/>
                <a:gd name="T10" fmla="*/ 0 w 220"/>
                <a:gd name="T11" fmla="*/ 138 h 138"/>
                <a:gd name="T12" fmla="*/ 0 w 220"/>
                <a:gd name="T13" fmla="*/ 0 h 138"/>
                <a:gd name="T14" fmla="*/ 220 w 220"/>
                <a:gd name="T15" fmla="*/ 0 h 138"/>
                <a:gd name="T16" fmla="*/ 220 w 220"/>
                <a:gd name="T17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138">
                  <a:moveTo>
                    <a:pt x="220" y="138"/>
                  </a:moveTo>
                  <a:lnTo>
                    <a:pt x="202" y="138"/>
                  </a:lnTo>
                  <a:lnTo>
                    <a:pt x="202" y="18"/>
                  </a:lnTo>
                  <a:lnTo>
                    <a:pt x="18" y="18"/>
                  </a:lnTo>
                  <a:lnTo>
                    <a:pt x="18" y="138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220" y="13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4" name="Freeform 109">
              <a:extLst>
                <a:ext uri="{FF2B5EF4-FFF2-40B4-BE49-F238E27FC236}">
                  <a16:creationId xmlns:a16="http://schemas.microsoft.com/office/drawing/2014/main" xmlns="" id="{2F5EB68A-6413-4D27-B382-F6D1769F1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" y="3633"/>
              <a:ext cx="220" cy="52"/>
            </a:xfrm>
            <a:custGeom>
              <a:avLst/>
              <a:gdLst>
                <a:gd name="T0" fmla="*/ 220 w 220"/>
                <a:gd name="T1" fmla="*/ 52 h 52"/>
                <a:gd name="T2" fmla="*/ 0 w 220"/>
                <a:gd name="T3" fmla="*/ 52 h 52"/>
                <a:gd name="T4" fmla="*/ 0 w 220"/>
                <a:gd name="T5" fmla="*/ 0 h 52"/>
                <a:gd name="T6" fmla="*/ 18 w 220"/>
                <a:gd name="T7" fmla="*/ 0 h 52"/>
                <a:gd name="T8" fmla="*/ 18 w 220"/>
                <a:gd name="T9" fmla="*/ 34 h 52"/>
                <a:gd name="T10" fmla="*/ 202 w 220"/>
                <a:gd name="T11" fmla="*/ 34 h 52"/>
                <a:gd name="T12" fmla="*/ 202 w 220"/>
                <a:gd name="T13" fmla="*/ 0 h 52"/>
                <a:gd name="T14" fmla="*/ 220 w 220"/>
                <a:gd name="T15" fmla="*/ 0 h 52"/>
                <a:gd name="T16" fmla="*/ 220 w 220"/>
                <a:gd name="T1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52">
                  <a:moveTo>
                    <a:pt x="220" y="52"/>
                  </a:moveTo>
                  <a:lnTo>
                    <a:pt x="0" y="52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4"/>
                  </a:lnTo>
                  <a:lnTo>
                    <a:pt x="202" y="34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5" name="Freeform 110">
              <a:extLst>
                <a:ext uri="{FF2B5EF4-FFF2-40B4-BE49-F238E27FC236}">
                  <a16:creationId xmlns:a16="http://schemas.microsoft.com/office/drawing/2014/main" xmlns="" id="{6DE52DD7-A9CA-4F7F-B6FA-9F9BA744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3001"/>
              <a:ext cx="140" cy="220"/>
            </a:xfrm>
            <a:custGeom>
              <a:avLst/>
              <a:gdLst>
                <a:gd name="T0" fmla="*/ 140 w 140"/>
                <a:gd name="T1" fmla="*/ 220 h 220"/>
                <a:gd name="T2" fmla="*/ 0 w 140"/>
                <a:gd name="T3" fmla="*/ 220 h 220"/>
                <a:gd name="T4" fmla="*/ 0 w 140"/>
                <a:gd name="T5" fmla="*/ 0 h 220"/>
                <a:gd name="T6" fmla="*/ 140 w 140"/>
                <a:gd name="T7" fmla="*/ 0 h 220"/>
                <a:gd name="T8" fmla="*/ 140 w 140"/>
                <a:gd name="T9" fmla="*/ 18 h 220"/>
                <a:gd name="T10" fmla="*/ 18 w 140"/>
                <a:gd name="T11" fmla="*/ 18 h 220"/>
                <a:gd name="T12" fmla="*/ 18 w 140"/>
                <a:gd name="T13" fmla="*/ 202 h 220"/>
                <a:gd name="T14" fmla="*/ 140 w 140"/>
                <a:gd name="T15" fmla="*/ 202 h 220"/>
                <a:gd name="T16" fmla="*/ 140 w 140"/>
                <a:gd name="T1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220">
                  <a:moveTo>
                    <a:pt x="140" y="220"/>
                  </a:moveTo>
                  <a:lnTo>
                    <a:pt x="0" y="220"/>
                  </a:lnTo>
                  <a:lnTo>
                    <a:pt x="0" y="0"/>
                  </a:lnTo>
                  <a:lnTo>
                    <a:pt x="140" y="0"/>
                  </a:lnTo>
                  <a:lnTo>
                    <a:pt x="140" y="18"/>
                  </a:lnTo>
                  <a:lnTo>
                    <a:pt x="18" y="18"/>
                  </a:lnTo>
                  <a:lnTo>
                    <a:pt x="18" y="202"/>
                  </a:lnTo>
                  <a:lnTo>
                    <a:pt x="140" y="202"/>
                  </a:lnTo>
                  <a:lnTo>
                    <a:pt x="140" y="22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6" name="Freeform 111">
              <a:extLst>
                <a:ext uri="{FF2B5EF4-FFF2-40B4-BE49-F238E27FC236}">
                  <a16:creationId xmlns:a16="http://schemas.microsoft.com/office/drawing/2014/main" xmlns="" id="{EF61E5A0-9F53-4E62-A026-8BDDF156F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" y="3001"/>
              <a:ext cx="58" cy="220"/>
            </a:xfrm>
            <a:custGeom>
              <a:avLst/>
              <a:gdLst>
                <a:gd name="T0" fmla="*/ 58 w 58"/>
                <a:gd name="T1" fmla="*/ 220 h 220"/>
                <a:gd name="T2" fmla="*/ 0 w 58"/>
                <a:gd name="T3" fmla="*/ 220 h 220"/>
                <a:gd name="T4" fmla="*/ 0 w 58"/>
                <a:gd name="T5" fmla="*/ 202 h 220"/>
                <a:gd name="T6" fmla="*/ 40 w 58"/>
                <a:gd name="T7" fmla="*/ 202 h 220"/>
                <a:gd name="T8" fmla="*/ 40 w 58"/>
                <a:gd name="T9" fmla="*/ 18 h 220"/>
                <a:gd name="T10" fmla="*/ 0 w 58"/>
                <a:gd name="T11" fmla="*/ 18 h 220"/>
                <a:gd name="T12" fmla="*/ 0 w 58"/>
                <a:gd name="T13" fmla="*/ 0 h 220"/>
                <a:gd name="T14" fmla="*/ 58 w 58"/>
                <a:gd name="T15" fmla="*/ 0 h 220"/>
                <a:gd name="T16" fmla="*/ 58 w 58"/>
                <a:gd name="T1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220">
                  <a:moveTo>
                    <a:pt x="58" y="220"/>
                  </a:moveTo>
                  <a:lnTo>
                    <a:pt x="0" y="220"/>
                  </a:lnTo>
                  <a:lnTo>
                    <a:pt x="0" y="202"/>
                  </a:lnTo>
                  <a:lnTo>
                    <a:pt x="40" y="202"/>
                  </a:lnTo>
                  <a:lnTo>
                    <a:pt x="40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22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7" name="Rectangle 112">
              <a:extLst>
                <a:ext uri="{FF2B5EF4-FFF2-40B4-BE49-F238E27FC236}">
                  <a16:creationId xmlns:a16="http://schemas.microsoft.com/office/drawing/2014/main" xmlns="" id="{A2D632A7-9B5F-4CE1-BD49-1FA3A12FC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" y="3323"/>
              <a:ext cx="28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8" name="Rectangle 113">
              <a:extLst>
                <a:ext uri="{FF2B5EF4-FFF2-40B4-BE49-F238E27FC236}">
                  <a16:creationId xmlns:a16="http://schemas.microsoft.com/office/drawing/2014/main" xmlns="" id="{BD17DBC9-8668-4D4A-92D3-8DD211A7F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3281"/>
              <a:ext cx="28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69" name="Rectangle 114">
              <a:extLst>
                <a:ext uri="{FF2B5EF4-FFF2-40B4-BE49-F238E27FC236}">
                  <a16:creationId xmlns:a16="http://schemas.microsoft.com/office/drawing/2014/main" xmlns="" id="{25BD8F00-687D-4913-9807-8E408CBB0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0" y="3041"/>
              <a:ext cx="18" cy="30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  <p:sp>
          <p:nvSpPr>
            <p:cNvPr id="70" name="Rectangle 115">
              <a:extLst>
                <a:ext uri="{FF2B5EF4-FFF2-40B4-BE49-F238E27FC236}">
                  <a16:creationId xmlns:a16="http://schemas.microsoft.com/office/drawing/2014/main" xmlns="" id="{B2C27513-8FCB-4CA5-A136-8DF98A2B8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" y="3569"/>
              <a:ext cx="18" cy="2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8D8BFD6F-BBDF-408B-BEDB-CD2CB85EC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203" y="1528230"/>
            <a:ext cx="909319" cy="857551"/>
          </a:xfrm>
          <a:prstGeom prst="rect">
            <a:avLst/>
          </a:prstGeom>
        </p:spPr>
      </p:pic>
      <p:pic>
        <p:nvPicPr>
          <p:cNvPr id="72" name="Picture 2" descr="Eco friendly | Free Icon">
            <a:extLst>
              <a:ext uri="{FF2B5EF4-FFF2-40B4-BE49-F238E27FC236}">
                <a16:creationId xmlns:a16="http://schemas.microsoft.com/office/drawing/2014/main" xmlns="" id="{0B9C2737-202B-4AA1-98EA-7D05418A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78" y="3037177"/>
            <a:ext cx="843951" cy="84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1181D7E9-2215-4295-B78C-C1B108A65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861" y="3145072"/>
            <a:ext cx="797339" cy="742785"/>
          </a:xfrm>
          <a:prstGeom prst="rect">
            <a:avLst/>
          </a:prstGeom>
        </p:spPr>
      </p:pic>
      <p:grpSp>
        <p:nvGrpSpPr>
          <p:cNvPr id="74" name="Group 122">
            <a:extLst>
              <a:ext uri="{FF2B5EF4-FFF2-40B4-BE49-F238E27FC236}">
                <a16:creationId xmlns:a16="http://schemas.microsoft.com/office/drawing/2014/main" xmlns="" id="{60FF3901-1D6B-433C-B80F-BE19D37E36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56242" y="3095890"/>
            <a:ext cx="941411" cy="887382"/>
            <a:chOff x="3198" y="3036"/>
            <a:chExt cx="774" cy="804"/>
          </a:xfrm>
        </p:grpSpPr>
        <p:sp>
          <p:nvSpPr>
            <p:cNvPr id="75" name="AutoShape 121">
              <a:extLst>
                <a:ext uri="{FF2B5EF4-FFF2-40B4-BE49-F238E27FC236}">
                  <a16:creationId xmlns:a16="http://schemas.microsoft.com/office/drawing/2014/main" xmlns="" id="{AF13E5DF-F02A-40D1-B91E-24BDF8EEF20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98" y="3036"/>
              <a:ext cx="774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76" name="Freeform 123">
              <a:extLst>
                <a:ext uri="{FF2B5EF4-FFF2-40B4-BE49-F238E27FC236}">
                  <a16:creationId xmlns:a16="http://schemas.microsoft.com/office/drawing/2014/main" xmlns="" id="{F80DF6A8-C5D8-4F22-A922-AA19868BDE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8" y="3036"/>
              <a:ext cx="774" cy="90"/>
            </a:xfrm>
            <a:custGeom>
              <a:avLst/>
              <a:gdLst>
                <a:gd name="T0" fmla="*/ 774 w 774"/>
                <a:gd name="T1" fmla="*/ 90 h 90"/>
                <a:gd name="T2" fmla="*/ 0 w 774"/>
                <a:gd name="T3" fmla="*/ 90 h 90"/>
                <a:gd name="T4" fmla="*/ 0 w 774"/>
                <a:gd name="T5" fmla="*/ 0 h 90"/>
                <a:gd name="T6" fmla="*/ 774 w 774"/>
                <a:gd name="T7" fmla="*/ 0 h 90"/>
                <a:gd name="T8" fmla="*/ 774 w 774"/>
                <a:gd name="T9" fmla="*/ 90 h 90"/>
                <a:gd name="T10" fmla="*/ 18 w 774"/>
                <a:gd name="T11" fmla="*/ 72 h 90"/>
                <a:gd name="T12" fmla="*/ 756 w 774"/>
                <a:gd name="T13" fmla="*/ 72 h 90"/>
                <a:gd name="T14" fmla="*/ 756 w 774"/>
                <a:gd name="T15" fmla="*/ 18 h 90"/>
                <a:gd name="T16" fmla="*/ 18 w 774"/>
                <a:gd name="T17" fmla="*/ 18 h 90"/>
                <a:gd name="T18" fmla="*/ 18 w 774"/>
                <a:gd name="T19" fmla="*/ 7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4" h="90">
                  <a:moveTo>
                    <a:pt x="774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774" y="0"/>
                  </a:lnTo>
                  <a:lnTo>
                    <a:pt x="774" y="90"/>
                  </a:lnTo>
                  <a:close/>
                  <a:moveTo>
                    <a:pt x="18" y="72"/>
                  </a:moveTo>
                  <a:lnTo>
                    <a:pt x="756" y="72"/>
                  </a:lnTo>
                  <a:lnTo>
                    <a:pt x="756" y="18"/>
                  </a:lnTo>
                  <a:lnTo>
                    <a:pt x="18" y="18"/>
                  </a:lnTo>
                  <a:lnTo>
                    <a:pt x="18" y="7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77" name="Rectangle 124">
              <a:extLst>
                <a:ext uri="{FF2B5EF4-FFF2-40B4-BE49-F238E27FC236}">
                  <a16:creationId xmlns:a16="http://schemas.microsoft.com/office/drawing/2014/main" xmlns="" id="{C0501B2F-0FBB-457D-8509-814CBD9FE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3072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78" name="Rectangle 125">
              <a:extLst>
                <a:ext uri="{FF2B5EF4-FFF2-40B4-BE49-F238E27FC236}">
                  <a16:creationId xmlns:a16="http://schemas.microsoft.com/office/drawing/2014/main" xmlns="" id="{4A1B0BCE-61DE-43FC-85D4-5129574E5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6" y="3072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79" name="Rectangle 126">
              <a:extLst>
                <a:ext uri="{FF2B5EF4-FFF2-40B4-BE49-F238E27FC236}">
                  <a16:creationId xmlns:a16="http://schemas.microsoft.com/office/drawing/2014/main" xmlns="" id="{6CF2855A-60BA-44D4-9105-CE31E4975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8" y="3072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0" name="Rectangle 127">
              <a:extLst>
                <a:ext uri="{FF2B5EF4-FFF2-40B4-BE49-F238E27FC236}">
                  <a16:creationId xmlns:a16="http://schemas.microsoft.com/office/drawing/2014/main" xmlns="" id="{E4AE2D0C-8C3E-41CA-94E0-BAB536A3A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3224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1" name="Rectangle 128">
              <a:extLst>
                <a:ext uri="{FF2B5EF4-FFF2-40B4-BE49-F238E27FC236}">
                  <a16:creationId xmlns:a16="http://schemas.microsoft.com/office/drawing/2014/main" xmlns="" id="{34C5F64E-3E8D-4DDD-A639-A63A503E1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" y="3224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2" name="Rectangle 129">
              <a:extLst>
                <a:ext uri="{FF2B5EF4-FFF2-40B4-BE49-F238E27FC236}">
                  <a16:creationId xmlns:a16="http://schemas.microsoft.com/office/drawing/2014/main" xmlns="" id="{959E523E-9D67-47CD-9F58-6B1F7C38A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0" y="3224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3" name="Rectangle 130">
              <a:extLst>
                <a:ext uri="{FF2B5EF4-FFF2-40B4-BE49-F238E27FC236}">
                  <a16:creationId xmlns:a16="http://schemas.microsoft.com/office/drawing/2014/main" xmlns="" id="{4732BDF9-00BE-42A0-AA85-7DF1E403C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3224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4" name="Rectangle 131">
              <a:extLst>
                <a:ext uri="{FF2B5EF4-FFF2-40B4-BE49-F238E27FC236}">
                  <a16:creationId xmlns:a16="http://schemas.microsoft.com/office/drawing/2014/main" xmlns="" id="{1C925F78-FC99-4A0A-8FCC-6FEF00454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" y="3224"/>
              <a:ext cx="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5" name="Rectangle 132">
              <a:extLst>
                <a:ext uri="{FF2B5EF4-FFF2-40B4-BE49-F238E27FC236}">
                  <a16:creationId xmlns:a16="http://schemas.microsoft.com/office/drawing/2014/main" xmlns="" id="{BCB65CC8-18BA-4EA9-B42F-85D7C0921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3224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6" name="Rectangle 133">
              <a:extLst>
                <a:ext uri="{FF2B5EF4-FFF2-40B4-BE49-F238E27FC236}">
                  <a16:creationId xmlns:a16="http://schemas.microsoft.com/office/drawing/2014/main" xmlns="" id="{3657E5FC-7374-4171-B914-7C7845593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0" y="3298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7" name="Rectangle 134">
              <a:extLst>
                <a:ext uri="{FF2B5EF4-FFF2-40B4-BE49-F238E27FC236}">
                  <a16:creationId xmlns:a16="http://schemas.microsoft.com/office/drawing/2014/main" xmlns="" id="{8C136F4B-D7F3-4A4A-9509-8C9E41899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" y="3298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8" name="Rectangle 135">
              <a:extLst>
                <a:ext uri="{FF2B5EF4-FFF2-40B4-BE49-F238E27FC236}">
                  <a16:creationId xmlns:a16="http://schemas.microsoft.com/office/drawing/2014/main" xmlns="" id="{E450F30C-B6D9-4C99-A58F-079D54A37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" y="3298"/>
              <a:ext cx="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89" name="Rectangle 136">
              <a:extLst>
                <a:ext uri="{FF2B5EF4-FFF2-40B4-BE49-F238E27FC236}">
                  <a16:creationId xmlns:a16="http://schemas.microsoft.com/office/drawing/2014/main" xmlns="" id="{B4F7D977-025F-4F89-9656-4D891233A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3298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90" name="Rectangle 137">
              <a:extLst>
                <a:ext uri="{FF2B5EF4-FFF2-40B4-BE49-F238E27FC236}">
                  <a16:creationId xmlns:a16="http://schemas.microsoft.com/office/drawing/2014/main" xmlns="" id="{0C5C6463-FF28-4498-9468-F0088904B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8" y="3370"/>
              <a:ext cx="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91" name="Rectangle 138">
              <a:extLst>
                <a:ext uri="{FF2B5EF4-FFF2-40B4-BE49-F238E27FC236}">
                  <a16:creationId xmlns:a16="http://schemas.microsoft.com/office/drawing/2014/main" xmlns="" id="{1EDEC1A1-A38D-459B-851A-45D59A842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" y="3370"/>
              <a:ext cx="2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92" name="Freeform 139">
              <a:extLst>
                <a:ext uri="{FF2B5EF4-FFF2-40B4-BE49-F238E27FC236}">
                  <a16:creationId xmlns:a16="http://schemas.microsoft.com/office/drawing/2014/main" xmlns="" id="{C2D9D6D3-0B2F-45C4-B127-5E6E0CE91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3036"/>
              <a:ext cx="774" cy="584"/>
            </a:xfrm>
            <a:custGeom>
              <a:avLst/>
              <a:gdLst>
                <a:gd name="T0" fmla="*/ 774 w 774"/>
                <a:gd name="T1" fmla="*/ 584 h 584"/>
                <a:gd name="T2" fmla="*/ 654 w 774"/>
                <a:gd name="T3" fmla="*/ 584 h 584"/>
                <a:gd name="T4" fmla="*/ 654 w 774"/>
                <a:gd name="T5" fmla="*/ 566 h 584"/>
                <a:gd name="T6" fmla="*/ 756 w 774"/>
                <a:gd name="T7" fmla="*/ 566 h 584"/>
                <a:gd name="T8" fmla="*/ 756 w 774"/>
                <a:gd name="T9" fmla="*/ 18 h 584"/>
                <a:gd name="T10" fmla="*/ 18 w 774"/>
                <a:gd name="T11" fmla="*/ 18 h 584"/>
                <a:gd name="T12" fmla="*/ 18 w 774"/>
                <a:gd name="T13" fmla="*/ 566 h 584"/>
                <a:gd name="T14" fmla="*/ 118 w 774"/>
                <a:gd name="T15" fmla="*/ 566 h 584"/>
                <a:gd name="T16" fmla="*/ 118 w 774"/>
                <a:gd name="T17" fmla="*/ 584 h 584"/>
                <a:gd name="T18" fmla="*/ 0 w 774"/>
                <a:gd name="T19" fmla="*/ 584 h 584"/>
                <a:gd name="T20" fmla="*/ 0 w 774"/>
                <a:gd name="T21" fmla="*/ 0 h 584"/>
                <a:gd name="T22" fmla="*/ 774 w 774"/>
                <a:gd name="T23" fmla="*/ 0 h 584"/>
                <a:gd name="T24" fmla="*/ 774 w 774"/>
                <a:gd name="T25" fmla="*/ 58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4" h="584">
                  <a:moveTo>
                    <a:pt x="774" y="584"/>
                  </a:moveTo>
                  <a:lnTo>
                    <a:pt x="654" y="584"/>
                  </a:lnTo>
                  <a:lnTo>
                    <a:pt x="654" y="566"/>
                  </a:lnTo>
                  <a:lnTo>
                    <a:pt x="756" y="566"/>
                  </a:lnTo>
                  <a:lnTo>
                    <a:pt x="756" y="18"/>
                  </a:lnTo>
                  <a:lnTo>
                    <a:pt x="18" y="18"/>
                  </a:lnTo>
                  <a:lnTo>
                    <a:pt x="18" y="566"/>
                  </a:lnTo>
                  <a:lnTo>
                    <a:pt x="118" y="566"/>
                  </a:lnTo>
                  <a:lnTo>
                    <a:pt x="118" y="584"/>
                  </a:lnTo>
                  <a:lnTo>
                    <a:pt x="0" y="584"/>
                  </a:lnTo>
                  <a:lnTo>
                    <a:pt x="0" y="0"/>
                  </a:lnTo>
                  <a:lnTo>
                    <a:pt x="774" y="0"/>
                  </a:lnTo>
                  <a:lnTo>
                    <a:pt x="774" y="58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93" name="Rectangle 140">
              <a:extLst>
                <a:ext uri="{FF2B5EF4-FFF2-40B4-BE49-F238E27FC236}">
                  <a16:creationId xmlns:a16="http://schemas.microsoft.com/office/drawing/2014/main" xmlns="" id="{70640286-66C0-4D02-AF3E-F3D5FDAAA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" y="3036"/>
              <a:ext cx="18" cy="90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94" name="Freeform 141">
              <a:extLst>
                <a:ext uri="{FF2B5EF4-FFF2-40B4-BE49-F238E27FC236}">
                  <a16:creationId xmlns:a16="http://schemas.microsoft.com/office/drawing/2014/main" xmlns="" id="{D795BB1E-6D6C-4736-8859-FBD1DAD3F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6" y="3382"/>
              <a:ext cx="458" cy="458"/>
            </a:xfrm>
            <a:custGeom>
              <a:avLst/>
              <a:gdLst>
                <a:gd name="T0" fmla="*/ 186 w 458"/>
                <a:gd name="T1" fmla="*/ 406 h 458"/>
                <a:gd name="T2" fmla="*/ 146 w 458"/>
                <a:gd name="T3" fmla="*/ 392 h 458"/>
                <a:gd name="T4" fmla="*/ 38 w 458"/>
                <a:gd name="T5" fmla="*/ 362 h 458"/>
                <a:gd name="T6" fmla="*/ 66 w 458"/>
                <a:gd name="T7" fmla="*/ 312 h 458"/>
                <a:gd name="T8" fmla="*/ 52 w 458"/>
                <a:gd name="T9" fmla="*/ 272 h 458"/>
                <a:gd name="T10" fmla="*/ 52 w 458"/>
                <a:gd name="T11" fmla="*/ 188 h 458"/>
                <a:gd name="T12" fmla="*/ 66 w 458"/>
                <a:gd name="T13" fmla="*/ 148 h 458"/>
                <a:gd name="T14" fmla="*/ 96 w 458"/>
                <a:gd name="T15" fmla="*/ 38 h 458"/>
                <a:gd name="T16" fmla="*/ 146 w 458"/>
                <a:gd name="T17" fmla="*/ 68 h 458"/>
                <a:gd name="T18" fmla="*/ 186 w 458"/>
                <a:gd name="T19" fmla="*/ 0 h 458"/>
                <a:gd name="T20" fmla="*/ 270 w 458"/>
                <a:gd name="T21" fmla="*/ 54 h 458"/>
                <a:gd name="T22" fmla="*/ 312 w 458"/>
                <a:gd name="T23" fmla="*/ 68 h 458"/>
                <a:gd name="T24" fmla="*/ 420 w 458"/>
                <a:gd name="T25" fmla="*/ 98 h 458"/>
                <a:gd name="T26" fmla="*/ 396 w 458"/>
                <a:gd name="T27" fmla="*/ 160 h 458"/>
                <a:gd name="T28" fmla="*/ 458 w 458"/>
                <a:gd name="T29" fmla="*/ 272 h 458"/>
                <a:gd name="T30" fmla="*/ 402 w 458"/>
                <a:gd name="T31" fmla="*/ 286 h 458"/>
                <a:gd name="T32" fmla="*/ 420 w 458"/>
                <a:gd name="T33" fmla="*/ 362 h 458"/>
                <a:gd name="T34" fmla="*/ 324 w 458"/>
                <a:gd name="T35" fmla="*/ 384 h 458"/>
                <a:gd name="T36" fmla="*/ 270 w 458"/>
                <a:gd name="T37" fmla="*/ 406 h 458"/>
                <a:gd name="T38" fmla="*/ 252 w 458"/>
                <a:gd name="T39" fmla="*/ 440 h 458"/>
                <a:gd name="T40" fmla="*/ 260 w 458"/>
                <a:gd name="T41" fmla="*/ 390 h 458"/>
                <a:gd name="T42" fmla="*/ 306 w 458"/>
                <a:gd name="T43" fmla="*/ 374 h 458"/>
                <a:gd name="T44" fmla="*/ 360 w 458"/>
                <a:gd name="T45" fmla="*/ 396 h 458"/>
                <a:gd name="T46" fmla="*/ 364 w 458"/>
                <a:gd name="T47" fmla="*/ 322 h 458"/>
                <a:gd name="T48" fmla="*/ 380 w 458"/>
                <a:gd name="T49" fmla="*/ 292 h 458"/>
                <a:gd name="T50" fmla="*/ 390 w 458"/>
                <a:gd name="T51" fmla="*/ 254 h 458"/>
                <a:gd name="T52" fmla="*/ 390 w 458"/>
                <a:gd name="T53" fmla="*/ 206 h 458"/>
                <a:gd name="T54" fmla="*/ 384 w 458"/>
                <a:gd name="T55" fmla="*/ 182 h 458"/>
                <a:gd name="T56" fmla="*/ 364 w 458"/>
                <a:gd name="T57" fmla="*/ 138 h 458"/>
                <a:gd name="T58" fmla="*/ 360 w 458"/>
                <a:gd name="T59" fmla="*/ 64 h 458"/>
                <a:gd name="T60" fmla="*/ 320 w 458"/>
                <a:gd name="T61" fmla="*/ 94 h 458"/>
                <a:gd name="T62" fmla="*/ 276 w 458"/>
                <a:gd name="T63" fmla="*/ 74 h 458"/>
                <a:gd name="T64" fmla="*/ 252 w 458"/>
                <a:gd name="T65" fmla="*/ 18 h 458"/>
                <a:gd name="T66" fmla="*/ 198 w 458"/>
                <a:gd name="T67" fmla="*/ 70 h 458"/>
                <a:gd name="T68" fmla="*/ 166 w 458"/>
                <a:gd name="T69" fmla="*/ 78 h 458"/>
                <a:gd name="T70" fmla="*/ 130 w 458"/>
                <a:gd name="T71" fmla="*/ 98 h 458"/>
                <a:gd name="T72" fmla="*/ 98 w 458"/>
                <a:gd name="T73" fmla="*/ 132 h 458"/>
                <a:gd name="T74" fmla="*/ 84 w 458"/>
                <a:gd name="T75" fmla="*/ 152 h 458"/>
                <a:gd name="T76" fmla="*/ 68 w 458"/>
                <a:gd name="T77" fmla="*/ 198 h 458"/>
                <a:gd name="T78" fmla="*/ 18 w 458"/>
                <a:gd name="T79" fmla="*/ 254 h 458"/>
                <a:gd name="T80" fmla="*/ 68 w 458"/>
                <a:gd name="T81" fmla="*/ 260 h 458"/>
                <a:gd name="T82" fmla="*/ 84 w 458"/>
                <a:gd name="T83" fmla="*/ 308 h 458"/>
                <a:gd name="T84" fmla="*/ 62 w 458"/>
                <a:gd name="T85" fmla="*/ 362 h 458"/>
                <a:gd name="T86" fmla="*/ 136 w 458"/>
                <a:gd name="T87" fmla="*/ 366 h 458"/>
                <a:gd name="T88" fmla="*/ 166 w 458"/>
                <a:gd name="T89" fmla="*/ 380 h 458"/>
                <a:gd name="T90" fmla="*/ 204 w 458"/>
                <a:gd name="T91" fmla="*/ 392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8" h="458">
                  <a:moveTo>
                    <a:pt x="270" y="458"/>
                  </a:moveTo>
                  <a:lnTo>
                    <a:pt x="186" y="458"/>
                  </a:lnTo>
                  <a:lnTo>
                    <a:pt x="186" y="406"/>
                  </a:lnTo>
                  <a:lnTo>
                    <a:pt x="186" y="406"/>
                  </a:lnTo>
                  <a:lnTo>
                    <a:pt x="158" y="398"/>
                  </a:lnTo>
                  <a:lnTo>
                    <a:pt x="146" y="392"/>
                  </a:lnTo>
                  <a:lnTo>
                    <a:pt x="132" y="384"/>
                  </a:lnTo>
                  <a:lnTo>
                    <a:pt x="96" y="420"/>
                  </a:lnTo>
                  <a:lnTo>
                    <a:pt x="38" y="362"/>
                  </a:lnTo>
                  <a:lnTo>
                    <a:pt x="74" y="326"/>
                  </a:lnTo>
                  <a:lnTo>
                    <a:pt x="74" y="326"/>
                  </a:lnTo>
                  <a:lnTo>
                    <a:pt x="66" y="312"/>
                  </a:lnTo>
                  <a:lnTo>
                    <a:pt x="60" y="300"/>
                  </a:lnTo>
                  <a:lnTo>
                    <a:pt x="56" y="286"/>
                  </a:lnTo>
                  <a:lnTo>
                    <a:pt x="52" y="272"/>
                  </a:lnTo>
                  <a:lnTo>
                    <a:pt x="0" y="272"/>
                  </a:lnTo>
                  <a:lnTo>
                    <a:pt x="0" y="188"/>
                  </a:lnTo>
                  <a:lnTo>
                    <a:pt x="52" y="188"/>
                  </a:lnTo>
                  <a:lnTo>
                    <a:pt x="52" y="188"/>
                  </a:lnTo>
                  <a:lnTo>
                    <a:pt x="60" y="160"/>
                  </a:lnTo>
                  <a:lnTo>
                    <a:pt x="66" y="148"/>
                  </a:lnTo>
                  <a:lnTo>
                    <a:pt x="74" y="134"/>
                  </a:lnTo>
                  <a:lnTo>
                    <a:pt x="38" y="98"/>
                  </a:lnTo>
                  <a:lnTo>
                    <a:pt x="96" y="38"/>
                  </a:lnTo>
                  <a:lnTo>
                    <a:pt x="132" y="76"/>
                  </a:lnTo>
                  <a:lnTo>
                    <a:pt x="132" y="76"/>
                  </a:lnTo>
                  <a:lnTo>
                    <a:pt x="146" y="68"/>
                  </a:lnTo>
                  <a:lnTo>
                    <a:pt x="158" y="62"/>
                  </a:lnTo>
                  <a:lnTo>
                    <a:pt x="186" y="54"/>
                  </a:lnTo>
                  <a:lnTo>
                    <a:pt x="186" y="0"/>
                  </a:lnTo>
                  <a:lnTo>
                    <a:pt x="270" y="0"/>
                  </a:lnTo>
                  <a:lnTo>
                    <a:pt x="270" y="54"/>
                  </a:lnTo>
                  <a:lnTo>
                    <a:pt x="270" y="54"/>
                  </a:lnTo>
                  <a:lnTo>
                    <a:pt x="284" y="58"/>
                  </a:lnTo>
                  <a:lnTo>
                    <a:pt x="298" y="62"/>
                  </a:lnTo>
                  <a:lnTo>
                    <a:pt x="312" y="68"/>
                  </a:lnTo>
                  <a:lnTo>
                    <a:pt x="324" y="76"/>
                  </a:lnTo>
                  <a:lnTo>
                    <a:pt x="360" y="38"/>
                  </a:lnTo>
                  <a:lnTo>
                    <a:pt x="420" y="98"/>
                  </a:lnTo>
                  <a:lnTo>
                    <a:pt x="382" y="134"/>
                  </a:lnTo>
                  <a:lnTo>
                    <a:pt x="382" y="134"/>
                  </a:lnTo>
                  <a:lnTo>
                    <a:pt x="396" y="160"/>
                  </a:lnTo>
                  <a:lnTo>
                    <a:pt x="404" y="188"/>
                  </a:lnTo>
                  <a:lnTo>
                    <a:pt x="458" y="188"/>
                  </a:lnTo>
                  <a:lnTo>
                    <a:pt x="458" y="272"/>
                  </a:lnTo>
                  <a:lnTo>
                    <a:pt x="404" y="272"/>
                  </a:lnTo>
                  <a:lnTo>
                    <a:pt x="404" y="272"/>
                  </a:lnTo>
                  <a:lnTo>
                    <a:pt x="402" y="286"/>
                  </a:lnTo>
                  <a:lnTo>
                    <a:pt x="396" y="300"/>
                  </a:lnTo>
                  <a:lnTo>
                    <a:pt x="382" y="326"/>
                  </a:lnTo>
                  <a:lnTo>
                    <a:pt x="420" y="362"/>
                  </a:lnTo>
                  <a:lnTo>
                    <a:pt x="360" y="420"/>
                  </a:lnTo>
                  <a:lnTo>
                    <a:pt x="324" y="384"/>
                  </a:lnTo>
                  <a:lnTo>
                    <a:pt x="324" y="384"/>
                  </a:lnTo>
                  <a:lnTo>
                    <a:pt x="312" y="392"/>
                  </a:lnTo>
                  <a:lnTo>
                    <a:pt x="298" y="398"/>
                  </a:lnTo>
                  <a:lnTo>
                    <a:pt x="270" y="406"/>
                  </a:lnTo>
                  <a:lnTo>
                    <a:pt x="270" y="458"/>
                  </a:lnTo>
                  <a:close/>
                  <a:moveTo>
                    <a:pt x="204" y="440"/>
                  </a:moveTo>
                  <a:lnTo>
                    <a:pt x="252" y="440"/>
                  </a:lnTo>
                  <a:lnTo>
                    <a:pt x="252" y="392"/>
                  </a:lnTo>
                  <a:lnTo>
                    <a:pt x="260" y="390"/>
                  </a:lnTo>
                  <a:lnTo>
                    <a:pt x="260" y="390"/>
                  </a:lnTo>
                  <a:lnTo>
                    <a:pt x="276" y="386"/>
                  </a:lnTo>
                  <a:lnTo>
                    <a:pt x="292" y="380"/>
                  </a:lnTo>
                  <a:lnTo>
                    <a:pt x="306" y="374"/>
                  </a:lnTo>
                  <a:lnTo>
                    <a:pt x="320" y="366"/>
                  </a:lnTo>
                  <a:lnTo>
                    <a:pt x="326" y="360"/>
                  </a:lnTo>
                  <a:lnTo>
                    <a:pt x="360" y="396"/>
                  </a:lnTo>
                  <a:lnTo>
                    <a:pt x="394" y="362"/>
                  </a:lnTo>
                  <a:lnTo>
                    <a:pt x="360" y="328"/>
                  </a:lnTo>
                  <a:lnTo>
                    <a:pt x="364" y="322"/>
                  </a:lnTo>
                  <a:lnTo>
                    <a:pt x="364" y="322"/>
                  </a:lnTo>
                  <a:lnTo>
                    <a:pt x="372" y="308"/>
                  </a:lnTo>
                  <a:lnTo>
                    <a:pt x="380" y="292"/>
                  </a:lnTo>
                  <a:lnTo>
                    <a:pt x="384" y="276"/>
                  </a:lnTo>
                  <a:lnTo>
                    <a:pt x="388" y="260"/>
                  </a:lnTo>
                  <a:lnTo>
                    <a:pt x="390" y="254"/>
                  </a:lnTo>
                  <a:lnTo>
                    <a:pt x="440" y="254"/>
                  </a:lnTo>
                  <a:lnTo>
                    <a:pt x="440" y="206"/>
                  </a:lnTo>
                  <a:lnTo>
                    <a:pt x="390" y="206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84" y="182"/>
                  </a:lnTo>
                  <a:lnTo>
                    <a:pt x="380" y="168"/>
                  </a:lnTo>
                  <a:lnTo>
                    <a:pt x="372" y="152"/>
                  </a:lnTo>
                  <a:lnTo>
                    <a:pt x="364" y="138"/>
                  </a:lnTo>
                  <a:lnTo>
                    <a:pt x="360" y="132"/>
                  </a:lnTo>
                  <a:lnTo>
                    <a:pt x="394" y="98"/>
                  </a:lnTo>
                  <a:lnTo>
                    <a:pt x="360" y="64"/>
                  </a:lnTo>
                  <a:lnTo>
                    <a:pt x="326" y="98"/>
                  </a:lnTo>
                  <a:lnTo>
                    <a:pt x="320" y="94"/>
                  </a:lnTo>
                  <a:lnTo>
                    <a:pt x="320" y="94"/>
                  </a:lnTo>
                  <a:lnTo>
                    <a:pt x="306" y="86"/>
                  </a:lnTo>
                  <a:lnTo>
                    <a:pt x="292" y="78"/>
                  </a:lnTo>
                  <a:lnTo>
                    <a:pt x="276" y="74"/>
                  </a:lnTo>
                  <a:lnTo>
                    <a:pt x="260" y="70"/>
                  </a:lnTo>
                  <a:lnTo>
                    <a:pt x="252" y="68"/>
                  </a:lnTo>
                  <a:lnTo>
                    <a:pt x="252" y="18"/>
                  </a:lnTo>
                  <a:lnTo>
                    <a:pt x="204" y="18"/>
                  </a:lnTo>
                  <a:lnTo>
                    <a:pt x="204" y="68"/>
                  </a:lnTo>
                  <a:lnTo>
                    <a:pt x="198" y="70"/>
                  </a:lnTo>
                  <a:lnTo>
                    <a:pt x="198" y="70"/>
                  </a:lnTo>
                  <a:lnTo>
                    <a:pt x="182" y="74"/>
                  </a:lnTo>
                  <a:lnTo>
                    <a:pt x="166" y="78"/>
                  </a:lnTo>
                  <a:lnTo>
                    <a:pt x="150" y="86"/>
                  </a:lnTo>
                  <a:lnTo>
                    <a:pt x="136" y="94"/>
                  </a:lnTo>
                  <a:lnTo>
                    <a:pt x="130" y="98"/>
                  </a:lnTo>
                  <a:lnTo>
                    <a:pt x="96" y="64"/>
                  </a:lnTo>
                  <a:lnTo>
                    <a:pt x="62" y="98"/>
                  </a:lnTo>
                  <a:lnTo>
                    <a:pt x="98" y="132"/>
                  </a:lnTo>
                  <a:lnTo>
                    <a:pt x="94" y="138"/>
                  </a:lnTo>
                  <a:lnTo>
                    <a:pt x="94" y="138"/>
                  </a:lnTo>
                  <a:lnTo>
                    <a:pt x="84" y="152"/>
                  </a:lnTo>
                  <a:lnTo>
                    <a:pt x="78" y="168"/>
                  </a:lnTo>
                  <a:lnTo>
                    <a:pt x="72" y="182"/>
                  </a:lnTo>
                  <a:lnTo>
                    <a:pt x="68" y="198"/>
                  </a:lnTo>
                  <a:lnTo>
                    <a:pt x="66" y="206"/>
                  </a:lnTo>
                  <a:lnTo>
                    <a:pt x="18" y="206"/>
                  </a:lnTo>
                  <a:lnTo>
                    <a:pt x="18" y="254"/>
                  </a:lnTo>
                  <a:lnTo>
                    <a:pt x="66" y="254"/>
                  </a:lnTo>
                  <a:lnTo>
                    <a:pt x="68" y="260"/>
                  </a:lnTo>
                  <a:lnTo>
                    <a:pt x="68" y="260"/>
                  </a:lnTo>
                  <a:lnTo>
                    <a:pt x="72" y="276"/>
                  </a:lnTo>
                  <a:lnTo>
                    <a:pt x="78" y="292"/>
                  </a:lnTo>
                  <a:lnTo>
                    <a:pt x="84" y="308"/>
                  </a:lnTo>
                  <a:lnTo>
                    <a:pt x="94" y="322"/>
                  </a:lnTo>
                  <a:lnTo>
                    <a:pt x="98" y="328"/>
                  </a:lnTo>
                  <a:lnTo>
                    <a:pt x="62" y="362"/>
                  </a:lnTo>
                  <a:lnTo>
                    <a:pt x="96" y="396"/>
                  </a:lnTo>
                  <a:lnTo>
                    <a:pt x="130" y="360"/>
                  </a:lnTo>
                  <a:lnTo>
                    <a:pt x="136" y="366"/>
                  </a:lnTo>
                  <a:lnTo>
                    <a:pt x="136" y="366"/>
                  </a:lnTo>
                  <a:lnTo>
                    <a:pt x="150" y="374"/>
                  </a:lnTo>
                  <a:lnTo>
                    <a:pt x="166" y="380"/>
                  </a:lnTo>
                  <a:lnTo>
                    <a:pt x="182" y="386"/>
                  </a:lnTo>
                  <a:lnTo>
                    <a:pt x="198" y="390"/>
                  </a:lnTo>
                  <a:lnTo>
                    <a:pt x="204" y="392"/>
                  </a:lnTo>
                  <a:lnTo>
                    <a:pt x="204" y="44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95" name="Freeform 142">
              <a:extLst>
                <a:ext uri="{FF2B5EF4-FFF2-40B4-BE49-F238E27FC236}">
                  <a16:creationId xmlns:a16="http://schemas.microsoft.com/office/drawing/2014/main" xmlns="" id="{1F6358EC-67EB-4731-BF0B-7977AB3B82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4" y="3490"/>
              <a:ext cx="242" cy="242"/>
            </a:xfrm>
            <a:custGeom>
              <a:avLst/>
              <a:gdLst>
                <a:gd name="T0" fmla="*/ 120 w 242"/>
                <a:gd name="T1" fmla="*/ 242 h 242"/>
                <a:gd name="T2" fmla="*/ 96 w 242"/>
                <a:gd name="T3" fmla="*/ 240 h 242"/>
                <a:gd name="T4" fmla="*/ 52 w 242"/>
                <a:gd name="T5" fmla="*/ 222 h 242"/>
                <a:gd name="T6" fmla="*/ 20 w 242"/>
                <a:gd name="T7" fmla="*/ 190 h 242"/>
                <a:gd name="T8" fmla="*/ 2 w 242"/>
                <a:gd name="T9" fmla="*/ 146 h 242"/>
                <a:gd name="T10" fmla="*/ 0 w 242"/>
                <a:gd name="T11" fmla="*/ 122 h 242"/>
                <a:gd name="T12" fmla="*/ 0 w 242"/>
                <a:gd name="T13" fmla="*/ 110 h 242"/>
                <a:gd name="T14" fmla="*/ 10 w 242"/>
                <a:gd name="T15" fmla="*/ 74 h 242"/>
                <a:gd name="T16" fmla="*/ 36 w 242"/>
                <a:gd name="T17" fmla="*/ 36 h 242"/>
                <a:gd name="T18" fmla="*/ 74 w 242"/>
                <a:gd name="T19" fmla="*/ 10 h 242"/>
                <a:gd name="T20" fmla="*/ 108 w 242"/>
                <a:gd name="T21" fmla="*/ 2 h 242"/>
                <a:gd name="T22" fmla="*/ 120 w 242"/>
                <a:gd name="T23" fmla="*/ 0 h 242"/>
                <a:gd name="T24" fmla="*/ 144 w 242"/>
                <a:gd name="T25" fmla="*/ 4 h 242"/>
                <a:gd name="T26" fmla="*/ 188 w 242"/>
                <a:gd name="T27" fmla="*/ 22 h 242"/>
                <a:gd name="T28" fmla="*/ 220 w 242"/>
                <a:gd name="T29" fmla="*/ 54 h 242"/>
                <a:gd name="T30" fmla="*/ 238 w 242"/>
                <a:gd name="T31" fmla="*/ 98 h 242"/>
                <a:gd name="T32" fmla="*/ 242 w 242"/>
                <a:gd name="T33" fmla="*/ 122 h 242"/>
                <a:gd name="T34" fmla="*/ 240 w 242"/>
                <a:gd name="T35" fmla="*/ 134 h 242"/>
                <a:gd name="T36" fmla="*/ 232 w 242"/>
                <a:gd name="T37" fmla="*/ 168 h 242"/>
                <a:gd name="T38" fmla="*/ 206 w 242"/>
                <a:gd name="T39" fmla="*/ 208 h 242"/>
                <a:gd name="T40" fmla="*/ 168 w 242"/>
                <a:gd name="T41" fmla="*/ 234 h 242"/>
                <a:gd name="T42" fmla="*/ 132 w 242"/>
                <a:gd name="T43" fmla="*/ 242 h 242"/>
                <a:gd name="T44" fmla="*/ 120 w 242"/>
                <a:gd name="T45" fmla="*/ 242 h 242"/>
                <a:gd name="T46" fmla="*/ 120 w 242"/>
                <a:gd name="T47" fmla="*/ 18 h 242"/>
                <a:gd name="T48" fmla="*/ 80 w 242"/>
                <a:gd name="T49" fmla="*/ 28 h 242"/>
                <a:gd name="T50" fmla="*/ 48 w 242"/>
                <a:gd name="T51" fmla="*/ 50 h 242"/>
                <a:gd name="T52" fmla="*/ 26 w 242"/>
                <a:gd name="T53" fmla="*/ 82 h 242"/>
                <a:gd name="T54" fmla="*/ 18 w 242"/>
                <a:gd name="T55" fmla="*/ 122 h 242"/>
                <a:gd name="T56" fmla="*/ 20 w 242"/>
                <a:gd name="T57" fmla="*/ 142 h 242"/>
                <a:gd name="T58" fmla="*/ 36 w 242"/>
                <a:gd name="T59" fmla="*/ 180 h 242"/>
                <a:gd name="T60" fmla="*/ 62 w 242"/>
                <a:gd name="T61" fmla="*/ 206 h 242"/>
                <a:gd name="T62" fmla="*/ 100 w 242"/>
                <a:gd name="T63" fmla="*/ 222 h 242"/>
                <a:gd name="T64" fmla="*/ 120 w 242"/>
                <a:gd name="T65" fmla="*/ 224 h 242"/>
                <a:gd name="T66" fmla="*/ 160 w 242"/>
                <a:gd name="T67" fmla="*/ 216 h 242"/>
                <a:gd name="T68" fmla="*/ 194 w 242"/>
                <a:gd name="T69" fmla="*/ 194 h 242"/>
                <a:gd name="T70" fmla="*/ 216 w 242"/>
                <a:gd name="T71" fmla="*/ 162 h 242"/>
                <a:gd name="T72" fmla="*/ 224 w 242"/>
                <a:gd name="T73" fmla="*/ 122 h 242"/>
                <a:gd name="T74" fmla="*/ 222 w 242"/>
                <a:gd name="T75" fmla="*/ 102 h 242"/>
                <a:gd name="T76" fmla="*/ 206 w 242"/>
                <a:gd name="T77" fmla="*/ 64 h 242"/>
                <a:gd name="T78" fmla="*/ 178 w 242"/>
                <a:gd name="T79" fmla="*/ 36 h 242"/>
                <a:gd name="T80" fmla="*/ 142 w 242"/>
                <a:gd name="T81" fmla="*/ 22 h 242"/>
                <a:gd name="T82" fmla="*/ 120 w 242"/>
                <a:gd name="T83" fmla="*/ 18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2" h="242">
                  <a:moveTo>
                    <a:pt x="120" y="242"/>
                  </a:moveTo>
                  <a:lnTo>
                    <a:pt x="120" y="242"/>
                  </a:lnTo>
                  <a:lnTo>
                    <a:pt x="108" y="242"/>
                  </a:lnTo>
                  <a:lnTo>
                    <a:pt x="96" y="240"/>
                  </a:lnTo>
                  <a:lnTo>
                    <a:pt x="74" y="234"/>
                  </a:lnTo>
                  <a:lnTo>
                    <a:pt x="52" y="222"/>
                  </a:lnTo>
                  <a:lnTo>
                    <a:pt x="36" y="208"/>
                  </a:lnTo>
                  <a:lnTo>
                    <a:pt x="20" y="190"/>
                  </a:lnTo>
                  <a:lnTo>
                    <a:pt x="10" y="168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10"/>
                  </a:lnTo>
                  <a:lnTo>
                    <a:pt x="2" y="98"/>
                  </a:lnTo>
                  <a:lnTo>
                    <a:pt x="10" y="74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2" y="22"/>
                  </a:lnTo>
                  <a:lnTo>
                    <a:pt x="74" y="10"/>
                  </a:lnTo>
                  <a:lnTo>
                    <a:pt x="96" y="4"/>
                  </a:lnTo>
                  <a:lnTo>
                    <a:pt x="108" y="2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32" y="2"/>
                  </a:lnTo>
                  <a:lnTo>
                    <a:pt x="144" y="4"/>
                  </a:lnTo>
                  <a:lnTo>
                    <a:pt x="168" y="10"/>
                  </a:lnTo>
                  <a:lnTo>
                    <a:pt x="188" y="22"/>
                  </a:lnTo>
                  <a:lnTo>
                    <a:pt x="206" y="36"/>
                  </a:lnTo>
                  <a:lnTo>
                    <a:pt x="220" y="54"/>
                  </a:lnTo>
                  <a:lnTo>
                    <a:pt x="232" y="74"/>
                  </a:lnTo>
                  <a:lnTo>
                    <a:pt x="238" y="98"/>
                  </a:lnTo>
                  <a:lnTo>
                    <a:pt x="240" y="110"/>
                  </a:lnTo>
                  <a:lnTo>
                    <a:pt x="242" y="122"/>
                  </a:lnTo>
                  <a:lnTo>
                    <a:pt x="242" y="122"/>
                  </a:lnTo>
                  <a:lnTo>
                    <a:pt x="240" y="134"/>
                  </a:lnTo>
                  <a:lnTo>
                    <a:pt x="238" y="146"/>
                  </a:lnTo>
                  <a:lnTo>
                    <a:pt x="232" y="168"/>
                  </a:lnTo>
                  <a:lnTo>
                    <a:pt x="220" y="190"/>
                  </a:lnTo>
                  <a:lnTo>
                    <a:pt x="206" y="208"/>
                  </a:lnTo>
                  <a:lnTo>
                    <a:pt x="188" y="222"/>
                  </a:lnTo>
                  <a:lnTo>
                    <a:pt x="168" y="234"/>
                  </a:lnTo>
                  <a:lnTo>
                    <a:pt x="144" y="240"/>
                  </a:lnTo>
                  <a:lnTo>
                    <a:pt x="132" y="242"/>
                  </a:lnTo>
                  <a:lnTo>
                    <a:pt x="120" y="242"/>
                  </a:lnTo>
                  <a:lnTo>
                    <a:pt x="120" y="242"/>
                  </a:lnTo>
                  <a:close/>
                  <a:moveTo>
                    <a:pt x="120" y="18"/>
                  </a:moveTo>
                  <a:lnTo>
                    <a:pt x="120" y="18"/>
                  </a:lnTo>
                  <a:lnTo>
                    <a:pt x="100" y="22"/>
                  </a:lnTo>
                  <a:lnTo>
                    <a:pt x="80" y="28"/>
                  </a:lnTo>
                  <a:lnTo>
                    <a:pt x="62" y="36"/>
                  </a:lnTo>
                  <a:lnTo>
                    <a:pt x="48" y="50"/>
                  </a:lnTo>
                  <a:lnTo>
                    <a:pt x="36" y="64"/>
                  </a:lnTo>
                  <a:lnTo>
                    <a:pt x="26" y="82"/>
                  </a:lnTo>
                  <a:lnTo>
                    <a:pt x="20" y="102"/>
                  </a:lnTo>
                  <a:lnTo>
                    <a:pt x="18" y="122"/>
                  </a:lnTo>
                  <a:lnTo>
                    <a:pt x="18" y="122"/>
                  </a:lnTo>
                  <a:lnTo>
                    <a:pt x="20" y="142"/>
                  </a:lnTo>
                  <a:lnTo>
                    <a:pt x="26" y="162"/>
                  </a:lnTo>
                  <a:lnTo>
                    <a:pt x="36" y="180"/>
                  </a:lnTo>
                  <a:lnTo>
                    <a:pt x="48" y="194"/>
                  </a:lnTo>
                  <a:lnTo>
                    <a:pt x="62" y="206"/>
                  </a:lnTo>
                  <a:lnTo>
                    <a:pt x="80" y="216"/>
                  </a:lnTo>
                  <a:lnTo>
                    <a:pt x="100" y="222"/>
                  </a:lnTo>
                  <a:lnTo>
                    <a:pt x="120" y="224"/>
                  </a:lnTo>
                  <a:lnTo>
                    <a:pt x="120" y="224"/>
                  </a:lnTo>
                  <a:lnTo>
                    <a:pt x="142" y="222"/>
                  </a:lnTo>
                  <a:lnTo>
                    <a:pt x="160" y="216"/>
                  </a:lnTo>
                  <a:lnTo>
                    <a:pt x="178" y="206"/>
                  </a:lnTo>
                  <a:lnTo>
                    <a:pt x="194" y="194"/>
                  </a:lnTo>
                  <a:lnTo>
                    <a:pt x="206" y="180"/>
                  </a:lnTo>
                  <a:lnTo>
                    <a:pt x="216" y="162"/>
                  </a:lnTo>
                  <a:lnTo>
                    <a:pt x="222" y="142"/>
                  </a:lnTo>
                  <a:lnTo>
                    <a:pt x="224" y="122"/>
                  </a:lnTo>
                  <a:lnTo>
                    <a:pt x="224" y="122"/>
                  </a:lnTo>
                  <a:lnTo>
                    <a:pt x="222" y="102"/>
                  </a:lnTo>
                  <a:lnTo>
                    <a:pt x="216" y="82"/>
                  </a:lnTo>
                  <a:lnTo>
                    <a:pt x="206" y="64"/>
                  </a:lnTo>
                  <a:lnTo>
                    <a:pt x="194" y="50"/>
                  </a:lnTo>
                  <a:lnTo>
                    <a:pt x="178" y="36"/>
                  </a:lnTo>
                  <a:lnTo>
                    <a:pt x="160" y="28"/>
                  </a:lnTo>
                  <a:lnTo>
                    <a:pt x="142" y="22"/>
                  </a:lnTo>
                  <a:lnTo>
                    <a:pt x="120" y="18"/>
                  </a:lnTo>
                  <a:lnTo>
                    <a:pt x="120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96" name="Rectangle 143">
              <a:extLst>
                <a:ext uri="{FF2B5EF4-FFF2-40B4-BE49-F238E27FC236}">
                  <a16:creationId xmlns:a16="http://schemas.microsoft.com/office/drawing/2014/main" xmlns="" id="{A6CF6082-9DF9-43F7-84D5-DC1BCAD56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6" y="3224"/>
              <a:ext cx="25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97" name="Rectangle 144">
              <a:extLst>
                <a:ext uri="{FF2B5EF4-FFF2-40B4-BE49-F238E27FC236}">
                  <a16:creationId xmlns:a16="http://schemas.microsoft.com/office/drawing/2014/main" xmlns="" id="{29433430-6152-4AD5-963E-5660427A0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6" y="3298"/>
              <a:ext cx="16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98" name="Rectangle 145">
              <a:extLst>
                <a:ext uri="{FF2B5EF4-FFF2-40B4-BE49-F238E27FC236}">
                  <a16:creationId xmlns:a16="http://schemas.microsoft.com/office/drawing/2014/main" xmlns="" id="{1287385E-9D33-45EF-AD58-5FBD8407F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6" y="3370"/>
              <a:ext cx="76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</p:grpSp>
      <p:grpSp>
        <p:nvGrpSpPr>
          <p:cNvPr id="99" name="Group 75">
            <a:extLst>
              <a:ext uri="{FF2B5EF4-FFF2-40B4-BE49-F238E27FC236}">
                <a16:creationId xmlns:a16="http://schemas.microsoft.com/office/drawing/2014/main" xmlns="" id="{A5B2AD11-641F-4BAD-AD2F-02AFCB36BC2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93565" y="4418197"/>
            <a:ext cx="765175" cy="870281"/>
            <a:chOff x="3247" y="1883"/>
            <a:chExt cx="728" cy="828"/>
          </a:xfrm>
        </p:grpSpPr>
        <p:sp>
          <p:nvSpPr>
            <p:cNvPr id="100" name="AutoShape 74">
              <a:extLst>
                <a:ext uri="{FF2B5EF4-FFF2-40B4-BE49-F238E27FC236}">
                  <a16:creationId xmlns:a16="http://schemas.microsoft.com/office/drawing/2014/main" xmlns="" id="{BE22EBE1-A2C0-4308-9477-BB1213907E7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47" y="1883"/>
              <a:ext cx="728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01" name="Freeform 76">
              <a:extLst>
                <a:ext uri="{FF2B5EF4-FFF2-40B4-BE49-F238E27FC236}">
                  <a16:creationId xmlns:a16="http://schemas.microsoft.com/office/drawing/2014/main" xmlns="" id="{6E4D95AD-8015-45C1-BF74-350D49C8F3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7" y="2315"/>
              <a:ext cx="338" cy="338"/>
            </a:xfrm>
            <a:custGeom>
              <a:avLst/>
              <a:gdLst>
                <a:gd name="T0" fmla="*/ 138 w 338"/>
                <a:gd name="T1" fmla="*/ 338 h 338"/>
                <a:gd name="T2" fmla="*/ 132 w 338"/>
                <a:gd name="T3" fmla="*/ 294 h 338"/>
                <a:gd name="T4" fmla="*/ 106 w 338"/>
                <a:gd name="T5" fmla="*/ 282 h 338"/>
                <a:gd name="T6" fmla="*/ 26 w 338"/>
                <a:gd name="T7" fmla="*/ 266 h 338"/>
                <a:gd name="T8" fmla="*/ 56 w 338"/>
                <a:gd name="T9" fmla="*/ 232 h 338"/>
                <a:gd name="T10" fmla="*/ 44 w 338"/>
                <a:gd name="T11" fmla="*/ 206 h 338"/>
                <a:gd name="T12" fmla="*/ 0 w 338"/>
                <a:gd name="T13" fmla="*/ 138 h 338"/>
                <a:gd name="T14" fmla="*/ 44 w 338"/>
                <a:gd name="T15" fmla="*/ 132 h 338"/>
                <a:gd name="T16" fmla="*/ 56 w 338"/>
                <a:gd name="T17" fmla="*/ 106 h 338"/>
                <a:gd name="T18" fmla="*/ 72 w 338"/>
                <a:gd name="T19" fmla="*/ 26 h 338"/>
                <a:gd name="T20" fmla="*/ 106 w 338"/>
                <a:gd name="T21" fmla="*/ 56 h 338"/>
                <a:gd name="T22" fmla="*/ 132 w 338"/>
                <a:gd name="T23" fmla="*/ 44 h 338"/>
                <a:gd name="T24" fmla="*/ 200 w 338"/>
                <a:gd name="T25" fmla="*/ 0 h 338"/>
                <a:gd name="T26" fmla="*/ 206 w 338"/>
                <a:gd name="T27" fmla="*/ 44 h 338"/>
                <a:gd name="T28" fmla="*/ 232 w 338"/>
                <a:gd name="T29" fmla="*/ 56 h 338"/>
                <a:gd name="T30" fmla="*/ 312 w 338"/>
                <a:gd name="T31" fmla="*/ 72 h 338"/>
                <a:gd name="T32" fmla="*/ 282 w 338"/>
                <a:gd name="T33" fmla="*/ 106 h 338"/>
                <a:gd name="T34" fmla="*/ 294 w 338"/>
                <a:gd name="T35" fmla="*/ 132 h 338"/>
                <a:gd name="T36" fmla="*/ 338 w 338"/>
                <a:gd name="T37" fmla="*/ 200 h 338"/>
                <a:gd name="T38" fmla="*/ 294 w 338"/>
                <a:gd name="T39" fmla="*/ 206 h 338"/>
                <a:gd name="T40" fmla="*/ 282 w 338"/>
                <a:gd name="T41" fmla="*/ 232 h 338"/>
                <a:gd name="T42" fmla="*/ 266 w 338"/>
                <a:gd name="T43" fmla="*/ 312 h 338"/>
                <a:gd name="T44" fmla="*/ 232 w 338"/>
                <a:gd name="T45" fmla="*/ 282 h 338"/>
                <a:gd name="T46" fmla="*/ 206 w 338"/>
                <a:gd name="T47" fmla="*/ 294 h 338"/>
                <a:gd name="T48" fmla="*/ 154 w 338"/>
                <a:gd name="T49" fmla="*/ 320 h 338"/>
                <a:gd name="T50" fmla="*/ 188 w 338"/>
                <a:gd name="T51" fmla="*/ 280 h 338"/>
                <a:gd name="T52" fmla="*/ 196 w 338"/>
                <a:gd name="T53" fmla="*/ 278 h 338"/>
                <a:gd name="T54" fmla="*/ 228 w 338"/>
                <a:gd name="T55" fmla="*/ 264 h 338"/>
                <a:gd name="T56" fmla="*/ 266 w 338"/>
                <a:gd name="T57" fmla="*/ 288 h 338"/>
                <a:gd name="T58" fmla="*/ 260 w 338"/>
                <a:gd name="T59" fmla="*/ 232 h 338"/>
                <a:gd name="T60" fmla="*/ 264 w 338"/>
                <a:gd name="T61" fmla="*/ 228 h 338"/>
                <a:gd name="T62" fmla="*/ 278 w 338"/>
                <a:gd name="T63" fmla="*/ 194 h 338"/>
                <a:gd name="T64" fmla="*/ 320 w 338"/>
                <a:gd name="T65" fmla="*/ 184 h 338"/>
                <a:gd name="T66" fmla="*/ 280 w 338"/>
                <a:gd name="T67" fmla="*/ 150 h 338"/>
                <a:gd name="T68" fmla="*/ 278 w 338"/>
                <a:gd name="T69" fmla="*/ 144 h 338"/>
                <a:gd name="T70" fmla="*/ 264 w 338"/>
                <a:gd name="T71" fmla="*/ 110 h 338"/>
                <a:gd name="T72" fmla="*/ 288 w 338"/>
                <a:gd name="T73" fmla="*/ 72 h 338"/>
                <a:gd name="T74" fmla="*/ 234 w 338"/>
                <a:gd name="T75" fmla="*/ 78 h 338"/>
                <a:gd name="T76" fmla="*/ 228 w 338"/>
                <a:gd name="T77" fmla="*/ 74 h 338"/>
                <a:gd name="T78" fmla="*/ 196 w 338"/>
                <a:gd name="T79" fmla="*/ 60 h 338"/>
                <a:gd name="T80" fmla="*/ 184 w 338"/>
                <a:gd name="T81" fmla="*/ 18 h 338"/>
                <a:gd name="T82" fmla="*/ 150 w 338"/>
                <a:gd name="T83" fmla="*/ 60 h 338"/>
                <a:gd name="T84" fmla="*/ 144 w 338"/>
                <a:gd name="T85" fmla="*/ 60 h 338"/>
                <a:gd name="T86" fmla="*/ 110 w 338"/>
                <a:gd name="T87" fmla="*/ 74 h 338"/>
                <a:gd name="T88" fmla="*/ 74 w 338"/>
                <a:gd name="T89" fmla="*/ 52 h 338"/>
                <a:gd name="T90" fmla="*/ 78 w 338"/>
                <a:gd name="T91" fmla="*/ 106 h 338"/>
                <a:gd name="T92" fmla="*/ 74 w 338"/>
                <a:gd name="T93" fmla="*/ 110 h 338"/>
                <a:gd name="T94" fmla="*/ 60 w 338"/>
                <a:gd name="T95" fmla="*/ 144 h 338"/>
                <a:gd name="T96" fmla="*/ 18 w 338"/>
                <a:gd name="T97" fmla="*/ 154 h 338"/>
                <a:gd name="T98" fmla="*/ 60 w 338"/>
                <a:gd name="T99" fmla="*/ 188 h 338"/>
                <a:gd name="T100" fmla="*/ 60 w 338"/>
                <a:gd name="T101" fmla="*/ 194 h 338"/>
                <a:gd name="T102" fmla="*/ 74 w 338"/>
                <a:gd name="T103" fmla="*/ 228 h 338"/>
                <a:gd name="T104" fmla="*/ 52 w 338"/>
                <a:gd name="T105" fmla="*/ 266 h 338"/>
                <a:gd name="T106" fmla="*/ 106 w 338"/>
                <a:gd name="T107" fmla="*/ 260 h 338"/>
                <a:gd name="T108" fmla="*/ 110 w 338"/>
                <a:gd name="T109" fmla="*/ 264 h 338"/>
                <a:gd name="T110" fmla="*/ 144 w 338"/>
                <a:gd name="T111" fmla="*/ 278 h 338"/>
                <a:gd name="T112" fmla="*/ 154 w 338"/>
                <a:gd name="T113" fmla="*/ 320 h 338"/>
                <a:gd name="T114" fmla="*/ 330 w 338"/>
                <a:gd name="T115" fmla="*/ 19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8" h="338">
                  <a:moveTo>
                    <a:pt x="200" y="338"/>
                  </a:moveTo>
                  <a:lnTo>
                    <a:pt x="138" y="338"/>
                  </a:lnTo>
                  <a:lnTo>
                    <a:pt x="132" y="294"/>
                  </a:lnTo>
                  <a:lnTo>
                    <a:pt x="132" y="294"/>
                  </a:lnTo>
                  <a:lnTo>
                    <a:pt x="120" y="288"/>
                  </a:lnTo>
                  <a:lnTo>
                    <a:pt x="106" y="282"/>
                  </a:lnTo>
                  <a:lnTo>
                    <a:pt x="72" y="312"/>
                  </a:lnTo>
                  <a:lnTo>
                    <a:pt x="26" y="266"/>
                  </a:lnTo>
                  <a:lnTo>
                    <a:pt x="56" y="232"/>
                  </a:lnTo>
                  <a:lnTo>
                    <a:pt x="56" y="232"/>
                  </a:lnTo>
                  <a:lnTo>
                    <a:pt x="50" y="218"/>
                  </a:lnTo>
                  <a:lnTo>
                    <a:pt x="44" y="206"/>
                  </a:lnTo>
                  <a:lnTo>
                    <a:pt x="0" y="200"/>
                  </a:lnTo>
                  <a:lnTo>
                    <a:pt x="0" y="138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50" y="120"/>
                  </a:lnTo>
                  <a:lnTo>
                    <a:pt x="56" y="106"/>
                  </a:lnTo>
                  <a:lnTo>
                    <a:pt x="26" y="72"/>
                  </a:lnTo>
                  <a:lnTo>
                    <a:pt x="72" y="2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20" y="50"/>
                  </a:lnTo>
                  <a:lnTo>
                    <a:pt x="132" y="44"/>
                  </a:lnTo>
                  <a:lnTo>
                    <a:pt x="138" y="0"/>
                  </a:lnTo>
                  <a:lnTo>
                    <a:pt x="200" y="0"/>
                  </a:lnTo>
                  <a:lnTo>
                    <a:pt x="206" y="44"/>
                  </a:lnTo>
                  <a:lnTo>
                    <a:pt x="206" y="44"/>
                  </a:lnTo>
                  <a:lnTo>
                    <a:pt x="218" y="50"/>
                  </a:lnTo>
                  <a:lnTo>
                    <a:pt x="232" y="56"/>
                  </a:lnTo>
                  <a:lnTo>
                    <a:pt x="266" y="26"/>
                  </a:lnTo>
                  <a:lnTo>
                    <a:pt x="312" y="72"/>
                  </a:lnTo>
                  <a:lnTo>
                    <a:pt x="282" y="106"/>
                  </a:lnTo>
                  <a:lnTo>
                    <a:pt x="282" y="106"/>
                  </a:lnTo>
                  <a:lnTo>
                    <a:pt x="288" y="120"/>
                  </a:lnTo>
                  <a:lnTo>
                    <a:pt x="294" y="132"/>
                  </a:lnTo>
                  <a:lnTo>
                    <a:pt x="338" y="138"/>
                  </a:lnTo>
                  <a:lnTo>
                    <a:pt x="338" y="200"/>
                  </a:lnTo>
                  <a:lnTo>
                    <a:pt x="294" y="206"/>
                  </a:lnTo>
                  <a:lnTo>
                    <a:pt x="294" y="206"/>
                  </a:lnTo>
                  <a:lnTo>
                    <a:pt x="288" y="218"/>
                  </a:lnTo>
                  <a:lnTo>
                    <a:pt x="282" y="232"/>
                  </a:lnTo>
                  <a:lnTo>
                    <a:pt x="312" y="266"/>
                  </a:lnTo>
                  <a:lnTo>
                    <a:pt x="266" y="312"/>
                  </a:lnTo>
                  <a:lnTo>
                    <a:pt x="232" y="282"/>
                  </a:lnTo>
                  <a:lnTo>
                    <a:pt x="232" y="282"/>
                  </a:lnTo>
                  <a:lnTo>
                    <a:pt x="218" y="288"/>
                  </a:lnTo>
                  <a:lnTo>
                    <a:pt x="206" y="294"/>
                  </a:lnTo>
                  <a:lnTo>
                    <a:pt x="200" y="338"/>
                  </a:lnTo>
                  <a:close/>
                  <a:moveTo>
                    <a:pt x="154" y="320"/>
                  </a:moveTo>
                  <a:lnTo>
                    <a:pt x="184" y="320"/>
                  </a:lnTo>
                  <a:lnTo>
                    <a:pt x="188" y="280"/>
                  </a:lnTo>
                  <a:lnTo>
                    <a:pt x="196" y="278"/>
                  </a:lnTo>
                  <a:lnTo>
                    <a:pt x="196" y="278"/>
                  </a:lnTo>
                  <a:lnTo>
                    <a:pt x="212" y="272"/>
                  </a:lnTo>
                  <a:lnTo>
                    <a:pt x="228" y="264"/>
                  </a:lnTo>
                  <a:lnTo>
                    <a:pt x="234" y="260"/>
                  </a:lnTo>
                  <a:lnTo>
                    <a:pt x="266" y="288"/>
                  </a:lnTo>
                  <a:lnTo>
                    <a:pt x="288" y="266"/>
                  </a:lnTo>
                  <a:lnTo>
                    <a:pt x="260" y="232"/>
                  </a:lnTo>
                  <a:lnTo>
                    <a:pt x="264" y="228"/>
                  </a:lnTo>
                  <a:lnTo>
                    <a:pt x="264" y="228"/>
                  </a:lnTo>
                  <a:lnTo>
                    <a:pt x="272" y="212"/>
                  </a:lnTo>
                  <a:lnTo>
                    <a:pt x="278" y="194"/>
                  </a:lnTo>
                  <a:lnTo>
                    <a:pt x="280" y="188"/>
                  </a:lnTo>
                  <a:lnTo>
                    <a:pt x="320" y="184"/>
                  </a:lnTo>
                  <a:lnTo>
                    <a:pt x="320" y="154"/>
                  </a:lnTo>
                  <a:lnTo>
                    <a:pt x="280" y="150"/>
                  </a:lnTo>
                  <a:lnTo>
                    <a:pt x="278" y="144"/>
                  </a:lnTo>
                  <a:lnTo>
                    <a:pt x="278" y="144"/>
                  </a:lnTo>
                  <a:lnTo>
                    <a:pt x="272" y="126"/>
                  </a:lnTo>
                  <a:lnTo>
                    <a:pt x="264" y="110"/>
                  </a:lnTo>
                  <a:lnTo>
                    <a:pt x="260" y="106"/>
                  </a:lnTo>
                  <a:lnTo>
                    <a:pt x="288" y="72"/>
                  </a:lnTo>
                  <a:lnTo>
                    <a:pt x="266" y="52"/>
                  </a:lnTo>
                  <a:lnTo>
                    <a:pt x="234" y="78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12" y="66"/>
                  </a:lnTo>
                  <a:lnTo>
                    <a:pt x="196" y="60"/>
                  </a:lnTo>
                  <a:lnTo>
                    <a:pt x="188" y="60"/>
                  </a:lnTo>
                  <a:lnTo>
                    <a:pt x="184" y="18"/>
                  </a:lnTo>
                  <a:lnTo>
                    <a:pt x="154" y="18"/>
                  </a:lnTo>
                  <a:lnTo>
                    <a:pt x="150" y="60"/>
                  </a:lnTo>
                  <a:lnTo>
                    <a:pt x="144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110" y="74"/>
                  </a:lnTo>
                  <a:lnTo>
                    <a:pt x="106" y="78"/>
                  </a:lnTo>
                  <a:lnTo>
                    <a:pt x="74" y="52"/>
                  </a:lnTo>
                  <a:lnTo>
                    <a:pt x="52" y="72"/>
                  </a:lnTo>
                  <a:lnTo>
                    <a:pt x="78" y="106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66" y="126"/>
                  </a:lnTo>
                  <a:lnTo>
                    <a:pt x="60" y="144"/>
                  </a:lnTo>
                  <a:lnTo>
                    <a:pt x="60" y="150"/>
                  </a:lnTo>
                  <a:lnTo>
                    <a:pt x="18" y="154"/>
                  </a:lnTo>
                  <a:lnTo>
                    <a:pt x="18" y="184"/>
                  </a:lnTo>
                  <a:lnTo>
                    <a:pt x="60" y="188"/>
                  </a:lnTo>
                  <a:lnTo>
                    <a:pt x="60" y="194"/>
                  </a:lnTo>
                  <a:lnTo>
                    <a:pt x="60" y="194"/>
                  </a:lnTo>
                  <a:lnTo>
                    <a:pt x="66" y="212"/>
                  </a:lnTo>
                  <a:lnTo>
                    <a:pt x="74" y="228"/>
                  </a:lnTo>
                  <a:lnTo>
                    <a:pt x="78" y="232"/>
                  </a:lnTo>
                  <a:lnTo>
                    <a:pt x="52" y="266"/>
                  </a:lnTo>
                  <a:lnTo>
                    <a:pt x="74" y="288"/>
                  </a:lnTo>
                  <a:lnTo>
                    <a:pt x="106" y="260"/>
                  </a:lnTo>
                  <a:lnTo>
                    <a:pt x="110" y="264"/>
                  </a:lnTo>
                  <a:lnTo>
                    <a:pt x="110" y="264"/>
                  </a:lnTo>
                  <a:lnTo>
                    <a:pt x="126" y="272"/>
                  </a:lnTo>
                  <a:lnTo>
                    <a:pt x="144" y="278"/>
                  </a:lnTo>
                  <a:lnTo>
                    <a:pt x="150" y="280"/>
                  </a:lnTo>
                  <a:lnTo>
                    <a:pt x="154" y="320"/>
                  </a:lnTo>
                  <a:close/>
                  <a:moveTo>
                    <a:pt x="330" y="192"/>
                  </a:moveTo>
                  <a:lnTo>
                    <a:pt x="330" y="192"/>
                  </a:lnTo>
                  <a:lnTo>
                    <a:pt x="330" y="19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02" name="Freeform 77">
              <a:extLst>
                <a:ext uri="{FF2B5EF4-FFF2-40B4-BE49-F238E27FC236}">
                  <a16:creationId xmlns:a16="http://schemas.microsoft.com/office/drawing/2014/main" xmlns="" id="{1465F746-EBC6-4C9C-8C26-FADA02ACD8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9" y="1883"/>
              <a:ext cx="304" cy="124"/>
            </a:xfrm>
            <a:custGeom>
              <a:avLst/>
              <a:gdLst>
                <a:gd name="T0" fmla="*/ 304 w 304"/>
                <a:gd name="T1" fmla="*/ 124 h 124"/>
                <a:gd name="T2" fmla="*/ 0 w 304"/>
                <a:gd name="T3" fmla="*/ 124 h 124"/>
                <a:gd name="T4" fmla="*/ 0 w 304"/>
                <a:gd name="T5" fmla="*/ 0 h 124"/>
                <a:gd name="T6" fmla="*/ 304 w 304"/>
                <a:gd name="T7" fmla="*/ 0 h 124"/>
                <a:gd name="T8" fmla="*/ 304 w 304"/>
                <a:gd name="T9" fmla="*/ 124 h 124"/>
                <a:gd name="T10" fmla="*/ 18 w 304"/>
                <a:gd name="T11" fmla="*/ 106 h 124"/>
                <a:gd name="T12" fmla="*/ 286 w 304"/>
                <a:gd name="T13" fmla="*/ 106 h 124"/>
                <a:gd name="T14" fmla="*/ 286 w 304"/>
                <a:gd name="T15" fmla="*/ 18 h 124"/>
                <a:gd name="T16" fmla="*/ 18 w 304"/>
                <a:gd name="T17" fmla="*/ 18 h 124"/>
                <a:gd name="T18" fmla="*/ 18 w 304"/>
                <a:gd name="T19" fmla="*/ 10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124">
                  <a:moveTo>
                    <a:pt x="304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304" y="0"/>
                  </a:lnTo>
                  <a:lnTo>
                    <a:pt x="304" y="124"/>
                  </a:lnTo>
                  <a:close/>
                  <a:moveTo>
                    <a:pt x="18" y="106"/>
                  </a:moveTo>
                  <a:lnTo>
                    <a:pt x="286" y="106"/>
                  </a:lnTo>
                  <a:lnTo>
                    <a:pt x="286" y="18"/>
                  </a:lnTo>
                  <a:lnTo>
                    <a:pt x="18" y="18"/>
                  </a:lnTo>
                  <a:lnTo>
                    <a:pt x="18" y="10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03" name="Freeform 78">
              <a:extLst>
                <a:ext uri="{FF2B5EF4-FFF2-40B4-BE49-F238E27FC236}">
                  <a16:creationId xmlns:a16="http://schemas.microsoft.com/office/drawing/2014/main" xmlns="" id="{39D21108-2856-4D21-8DB0-13F35796D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7" y="1937"/>
              <a:ext cx="568" cy="774"/>
            </a:xfrm>
            <a:custGeom>
              <a:avLst/>
              <a:gdLst>
                <a:gd name="T0" fmla="*/ 568 w 568"/>
                <a:gd name="T1" fmla="*/ 774 h 774"/>
                <a:gd name="T2" fmla="*/ 0 w 568"/>
                <a:gd name="T3" fmla="*/ 774 h 774"/>
                <a:gd name="T4" fmla="*/ 0 w 568"/>
                <a:gd name="T5" fmla="*/ 0 h 774"/>
                <a:gd name="T6" fmla="*/ 142 w 568"/>
                <a:gd name="T7" fmla="*/ 0 h 774"/>
                <a:gd name="T8" fmla="*/ 142 w 568"/>
                <a:gd name="T9" fmla="*/ 18 h 774"/>
                <a:gd name="T10" fmla="*/ 18 w 568"/>
                <a:gd name="T11" fmla="*/ 18 h 774"/>
                <a:gd name="T12" fmla="*/ 18 w 568"/>
                <a:gd name="T13" fmla="*/ 756 h 774"/>
                <a:gd name="T14" fmla="*/ 550 w 568"/>
                <a:gd name="T15" fmla="*/ 756 h 774"/>
                <a:gd name="T16" fmla="*/ 550 w 568"/>
                <a:gd name="T17" fmla="*/ 708 h 774"/>
                <a:gd name="T18" fmla="*/ 568 w 568"/>
                <a:gd name="T19" fmla="*/ 708 h 774"/>
                <a:gd name="T20" fmla="*/ 568 w 568"/>
                <a:gd name="T21" fmla="*/ 77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8" h="774">
                  <a:moveTo>
                    <a:pt x="568" y="774"/>
                  </a:moveTo>
                  <a:lnTo>
                    <a:pt x="0" y="774"/>
                  </a:lnTo>
                  <a:lnTo>
                    <a:pt x="0" y="0"/>
                  </a:lnTo>
                  <a:lnTo>
                    <a:pt x="142" y="0"/>
                  </a:lnTo>
                  <a:lnTo>
                    <a:pt x="142" y="18"/>
                  </a:lnTo>
                  <a:lnTo>
                    <a:pt x="18" y="18"/>
                  </a:lnTo>
                  <a:lnTo>
                    <a:pt x="18" y="756"/>
                  </a:lnTo>
                  <a:lnTo>
                    <a:pt x="550" y="756"/>
                  </a:lnTo>
                  <a:lnTo>
                    <a:pt x="550" y="708"/>
                  </a:lnTo>
                  <a:lnTo>
                    <a:pt x="568" y="708"/>
                  </a:lnTo>
                  <a:lnTo>
                    <a:pt x="568" y="77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04" name="Freeform 79">
              <a:extLst>
                <a:ext uri="{FF2B5EF4-FFF2-40B4-BE49-F238E27FC236}">
                  <a16:creationId xmlns:a16="http://schemas.microsoft.com/office/drawing/2014/main" xmlns="" id="{1FDF0A25-5F60-4624-81B5-8367C08B7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" y="1937"/>
              <a:ext cx="142" cy="386"/>
            </a:xfrm>
            <a:custGeom>
              <a:avLst/>
              <a:gdLst>
                <a:gd name="T0" fmla="*/ 142 w 142"/>
                <a:gd name="T1" fmla="*/ 386 h 386"/>
                <a:gd name="T2" fmla="*/ 124 w 142"/>
                <a:gd name="T3" fmla="*/ 386 h 386"/>
                <a:gd name="T4" fmla="*/ 124 w 142"/>
                <a:gd name="T5" fmla="*/ 18 h 386"/>
                <a:gd name="T6" fmla="*/ 0 w 142"/>
                <a:gd name="T7" fmla="*/ 18 h 386"/>
                <a:gd name="T8" fmla="*/ 0 w 142"/>
                <a:gd name="T9" fmla="*/ 0 h 386"/>
                <a:gd name="T10" fmla="*/ 142 w 142"/>
                <a:gd name="T11" fmla="*/ 0 h 386"/>
                <a:gd name="T12" fmla="*/ 142 w 142"/>
                <a:gd name="T13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386">
                  <a:moveTo>
                    <a:pt x="142" y="386"/>
                  </a:moveTo>
                  <a:lnTo>
                    <a:pt x="124" y="386"/>
                  </a:lnTo>
                  <a:lnTo>
                    <a:pt x="124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42" y="0"/>
                  </a:lnTo>
                  <a:lnTo>
                    <a:pt x="142" y="3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05" name="Rectangle 80">
              <a:extLst>
                <a:ext uri="{FF2B5EF4-FFF2-40B4-BE49-F238E27FC236}">
                  <a16:creationId xmlns:a16="http://schemas.microsoft.com/office/drawing/2014/main" xmlns="" id="{06110DB7-E769-4E01-81F7-55DC6DAB6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1937"/>
              <a:ext cx="134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06" name="Freeform 81">
              <a:extLst>
                <a:ext uri="{FF2B5EF4-FFF2-40B4-BE49-F238E27FC236}">
                  <a16:creationId xmlns:a16="http://schemas.microsoft.com/office/drawing/2014/main" xmlns="" id="{45EE7114-2BE2-41B8-858E-CE17B68CF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2097"/>
              <a:ext cx="120" cy="86"/>
            </a:xfrm>
            <a:custGeom>
              <a:avLst/>
              <a:gdLst>
                <a:gd name="T0" fmla="*/ 46 w 120"/>
                <a:gd name="T1" fmla="*/ 86 h 86"/>
                <a:gd name="T2" fmla="*/ 0 w 120"/>
                <a:gd name="T3" fmla="*/ 38 h 86"/>
                <a:gd name="T4" fmla="*/ 12 w 120"/>
                <a:gd name="T5" fmla="*/ 26 h 86"/>
                <a:gd name="T6" fmla="*/ 46 w 120"/>
                <a:gd name="T7" fmla="*/ 60 h 86"/>
                <a:gd name="T8" fmla="*/ 108 w 120"/>
                <a:gd name="T9" fmla="*/ 0 h 86"/>
                <a:gd name="T10" fmla="*/ 120 w 120"/>
                <a:gd name="T11" fmla="*/ 12 h 86"/>
                <a:gd name="T12" fmla="*/ 46 w 120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86">
                  <a:moveTo>
                    <a:pt x="46" y="86"/>
                  </a:moveTo>
                  <a:lnTo>
                    <a:pt x="0" y="38"/>
                  </a:lnTo>
                  <a:lnTo>
                    <a:pt x="12" y="26"/>
                  </a:lnTo>
                  <a:lnTo>
                    <a:pt x="46" y="60"/>
                  </a:lnTo>
                  <a:lnTo>
                    <a:pt x="108" y="0"/>
                  </a:lnTo>
                  <a:lnTo>
                    <a:pt x="120" y="12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07" name="Freeform 82">
              <a:extLst>
                <a:ext uri="{FF2B5EF4-FFF2-40B4-BE49-F238E27FC236}">
                  <a16:creationId xmlns:a16="http://schemas.microsoft.com/office/drawing/2014/main" xmlns="" id="{D3DFC4F0-FA6B-4DB3-8A20-EF7F83518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2237"/>
              <a:ext cx="120" cy="86"/>
            </a:xfrm>
            <a:custGeom>
              <a:avLst/>
              <a:gdLst>
                <a:gd name="T0" fmla="*/ 46 w 120"/>
                <a:gd name="T1" fmla="*/ 86 h 86"/>
                <a:gd name="T2" fmla="*/ 0 w 120"/>
                <a:gd name="T3" fmla="*/ 40 h 86"/>
                <a:gd name="T4" fmla="*/ 12 w 120"/>
                <a:gd name="T5" fmla="*/ 26 h 86"/>
                <a:gd name="T6" fmla="*/ 46 w 120"/>
                <a:gd name="T7" fmla="*/ 60 h 86"/>
                <a:gd name="T8" fmla="*/ 108 w 120"/>
                <a:gd name="T9" fmla="*/ 0 h 86"/>
                <a:gd name="T10" fmla="*/ 120 w 120"/>
                <a:gd name="T11" fmla="*/ 12 h 86"/>
                <a:gd name="T12" fmla="*/ 46 w 120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86">
                  <a:moveTo>
                    <a:pt x="46" y="86"/>
                  </a:moveTo>
                  <a:lnTo>
                    <a:pt x="0" y="40"/>
                  </a:lnTo>
                  <a:lnTo>
                    <a:pt x="12" y="26"/>
                  </a:lnTo>
                  <a:lnTo>
                    <a:pt x="46" y="60"/>
                  </a:lnTo>
                  <a:lnTo>
                    <a:pt x="108" y="0"/>
                  </a:lnTo>
                  <a:lnTo>
                    <a:pt x="120" y="12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08" name="Freeform 83">
              <a:extLst>
                <a:ext uri="{FF2B5EF4-FFF2-40B4-BE49-F238E27FC236}">
                  <a16:creationId xmlns:a16="http://schemas.microsoft.com/office/drawing/2014/main" xmlns="" id="{DA163517-AA6B-484F-96FC-6355DE0BE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2377"/>
              <a:ext cx="120" cy="86"/>
            </a:xfrm>
            <a:custGeom>
              <a:avLst/>
              <a:gdLst>
                <a:gd name="T0" fmla="*/ 46 w 120"/>
                <a:gd name="T1" fmla="*/ 86 h 86"/>
                <a:gd name="T2" fmla="*/ 0 w 120"/>
                <a:gd name="T3" fmla="*/ 40 h 86"/>
                <a:gd name="T4" fmla="*/ 12 w 120"/>
                <a:gd name="T5" fmla="*/ 26 h 86"/>
                <a:gd name="T6" fmla="*/ 46 w 120"/>
                <a:gd name="T7" fmla="*/ 60 h 86"/>
                <a:gd name="T8" fmla="*/ 108 w 120"/>
                <a:gd name="T9" fmla="*/ 0 h 86"/>
                <a:gd name="T10" fmla="*/ 120 w 120"/>
                <a:gd name="T11" fmla="*/ 12 h 86"/>
                <a:gd name="T12" fmla="*/ 46 w 120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86">
                  <a:moveTo>
                    <a:pt x="46" y="86"/>
                  </a:moveTo>
                  <a:lnTo>
                    <a:pt x="0" y="40"/>
                  </a:lnTo>
                  <a:lnTo>
                    <a:pt x="12" y="26"/>
                  </a:lnTo>
                  <a:lnTo>
                    <a:pt x="46" y="60"/>
                  </a:lnTo>
                  <a:lnTo>
                    <a:pt x="108" y="0"/>
                  </a:lnTo>
                  <a:lnTo>
                    <a:pt x="120" y="12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09" name="Freeform 84">
              <a:extLst>
                <a:ext uri="{FF2B5EF4-FFF2-40B4-BE49-F238E27FC236}">
                  <a16:creationId xmlns:a16="http://schemas.microsoft.com/office/drawing/2014/main" xmlns="" id="{EB22BA8D-1B93-4FE4-A2AB-CC464AE9D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2517"/>
              <a:ext cx="120" cy="86"/>
            </a:xfrm>
            <a:custGeom>
              <a:avLst/>
              <a:gdLst>
                <a:gd name="T0" fmla="*/ 46 w 120"/>
                <a:gd name="T1" fmla="*/ 86 h 86"/>
                <a:gd name="T2" fmla="*/ 0 w 120"/>
                <a:gd name="T3" fmla="*/ 40 h 86"/>
                <a:gd name="T4" fmla="*/ 12 w 120"/>
                <a:gd name="T5" fmla="*/ 26 h 86"/>
                <a:gd name="T6" fmla="*/ 46 w 120"/>
                <a:gd name="T7" fmla="*/ 62 h 86"/>
                <a:gd name="T8" fmla="*/ 108 w 120"/>
                <a:gd name="T9" fmla="*/ 0 h 86"/>
                <a:gd name="T10" fmla="*/ 120 w 120"/>
                <a:gd name="T11" fmla="*/ 12 h 86"/>
                <a:gd name="T12" fmla="*/ 46 w 120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86">
                  <a:moveTo>
                    <a:pt x="46" y="86"/>
                  </a:moveTo>
                  <a:lnTo>
                    <a:pt x="0" y="40"/>
                  </a:lnTo>
                  <a:lnTo>
                    <a:pt x="12" y="26"/>
                  </a:lnTo>
                  <a:lnTo>
                    <a:pt x="46" y="62"/>
                  </a:lnTo>
                  <a:lnTo>
                    <a:pt x="108" y="0"/>
                  </a:lnTo>
                  <a:lnTo>
                    <a:pt x="120" y="12"/>
                  </a:lnTo>
                  <a:lnTo>
                    <a:pt x="46" y="86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10" name="Rectangle 85">
              <a:extLst>
                <a:ext uri="{FF2B5EF4-FFF2-40B4-BE49-F238E27FC236}">
                  <a16:creationId xmlns:a16="http://schemas.microsoft.com/office/drawing/2014/main" xmlns="" id="{E3CBEDF7-3B97-4870-8972-67561B1F0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2131"/>
              <a:ext cx="24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11" name="Rectangle 86">
              <a:extLst>
                <a:ext uri="{FF2B5EF4-FFF2-40B4-BE49-F238E27FC236}">
                  <a16:creationId xmlns:a16="http://schemas.microsoft.com/office/drawing/2014/main" xmlns="" id="{A5A267DE-6B87-4C84-99FD-ABE5BD798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2271"/>
              <a:ext cx="24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12" name="Rectangle 87">
              <a:extLst>
                <a:ext uri="{FF2B5EF4-FFF2-40B4-BE49-F238E27FC236}">
                  <a16:creationId xmlns:a16="http://schemas.microsoft.com/office/drawing/2014/main" xmlns="" id="{3D9E307D-E6B0-414D-87AD-7E03A8D9C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2411"/>
              <a:ext cx="130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13" name="Rectangle 88">
              <a:extLst>
                <a:ext uri="{FF2B5EF4-FFF2-40B4-BE49-F238E27FC236}">
                  <a16:creationId xmlns:a16="http://schemas.microsoft.com/office/drawing/2014/main" xmlns="" id="{9363E47B-5695-4F80-AFB2-90AE49FA6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2551"/>
              <a:ext cx="130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14" name="Freeform 89">
              <a:extLst>
                <a:ext uri="{FF2B5EF4-FFF2-40B4-BE49-F238E27FC236}">
                  <a16:creationId xmlns:a16="http://schemas.microsoft.com/office/drawing/2014/main" xmlns="" id="{6EFEC995-DB3C-4004-858C-90B7C497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5" y="2393"/>
              <a:ext cx="182" cy="182"/>
            </a:xfrm>
            <a:custGeom>
              <a:avLst/>
              <a:gdLst>
                <a:gd name="T0" fmla="*/ 92 w 182"/>
                <a:gd name="T1" fmla="*/ 182 h 182"/>
                <a:gd name="T2" fmla="*/ 56 w 182"/>
                <a:gd name="T3" fmla="*/ 174 h 182"/>
                <a:gd name="T4" fmla="*/ 26 w 182"/>
                <a:gd name="T5" fmla="*/ 156 h 182"/>
                <a:gd name="T6" fmla="*/ 8 w 182"/>
                <a:gd name="T7" fmla="*/ 126 h 182"/>
                <a:gd name="T8" fmla="*/ 0 w 182"/>
                <a:gd name="T9" fmla="*/ 92 h 182"/>
                <a:gd name="T10" fmla="*/ 2 w 182"/>
                <a:gd name="T11" fmla="*/ 72 h 182"/>
                <a:gd name="T12" fmla="*/ 16 w 182"/>
                <a:gd name="T13" fmla="*/ 40 h 182"/>
                <a:gd name="T14" fmla="*/ 40 w 182"/>
                <a:gd name="T15" fmla="*/ 16 h 182"/>
                <a:gd name="T16" fmla="*/ 72 w 182"/>
                <a:gd name="T17" fmla="*/ 2 h 182"/>
                <a:gd name="T18" fmla="*/ 92 w 182"/>
                <a:gd name="T19" fmla="*/ 0 h 182"/>
                <a:gd name="T20" fmla="*/ 126 w 182"/>
                <a:gd name="T21" fmla="*/ 8 h 182"/>
                <a:gd name="T22" fmla="*/ 156 w 182"/>
                <a:gd name="T23" fmla="*/ 26 h 182"/>
                <a:gd name="T24" fmla="*/ 176 w 182"/>
                <a:gd name="T25" fmla="*/ 56 h 182"/>
                <a:gd name="T26" fmla="*/ 182 w 182"/>
                <a:gd name="T27" fmla="*/ 92 h 182"/>
                <a:gd name="T28" fmla="*/ 180 w 182"/>
                <a:gd name="T29" fmla="*/ 110 h 182"/>
                <a:gd name="T30" fmla="*/ 166 w 182"/>
                <a:gd name="T31" fmla="*/ 142 h 182"/>
                <a:gd name="T32" fmla="*/ 142 w 182"/>
                <a:gd name="T33" fmla="*/ 166 h 182"/>
                <a:gd name="T34" fmla="*/ 110 w 182"/>
                <a:gd name="T35" fmla="*/ 180 h 182"/>
                <a:gd name="T36" fmla="*/ 92 w 182"/>
                <a:gd name="T37" fmla="*/ 182 h 182"/>
                <a:gd name="T38" fmla="*/ 92 w 182"/>
                <a:gd name="T39" fmla="*/ 18 h 182"/>
                <a:gd name="T40" fmla="*/ 62 w 182"/>
                <a:gd name="T41" fmla="*/ 24 h 182"/>
                <a:gd name="T42" fmla="*/ 40 w 182"/>
                <a:gd name="T43" fmla="*/ 40 h 182"/>
                <a:gd name="T44" fmla="*/ 24 w 182"/>
                <a:gd name="T45" fmla="*/ 62 h 182"/>
                <a:gd name="T46" fmla="*/ 18 w 182"/>
                <a:gd name="T47" fmla="*/ 92 h 182"/>
                <a:gd name="T48" fmla="*/ 20 w 182"/>
                <a:gd name="T49" fmla="*/ 106 h 182"/>
                <a:gd name="T50" fmla="*/ 30 w 182"/>
                <a:gd name="T51" fmla="*/ 132 h 182"/>
                <a:gd name="T52" fmla="*/ 50 w 182"/>
                <a:gd name="T53" fmla="*/ 152 h 182"/>
                <a:gd name="T54" fmla="*/ 76 w 182"/>
                <a:gd name="T55" fmla="*/ 162 h 182"/>
                <a:gd name="T56" fmla="*/ 92 w 182"/>
                <a:gd name="T57" fmla="*/ 164 h 182"/>
                <a:gd name="T58" fmla="*/ 120 w 182"/>
                <a:gd name="T59" fmla="*/ 158 h 182"/>
                <a:gd name="T60" fmla="*/ 142 w 182"/>
                <a:gd name="T61" fmla="*/ 142 h 182"/>
                <a:gd name="T62" fmla="*/ 158 w 182"/>
                <a:gd name="T63" fmla="*/ 120 h 182"/>
                <a:gd name="T64" fmla="*/ 164 w 182"/>
                <a:gd name="T65" fmla="*/ 92 h 182"/>
                <a:gd name="T66" fmla="*/ 162 w 182"/>
                <a:gd name="T67" fmla="*/ 76 h 182"/>
                <a:gd name="T68" fmla="*/ 152 w 182"/>
                <a:gd name="T69" fmla="*/ 50 h 182"/>
                <a:gd name="T70" fmla="*/ 132 w 182"/>
                <a:gd name="T71" fmla="*/ 30 h 182"/>
                <a:gd name="T72" fmla="*/ 106 w 182"/>
                <a:gd name="T73" fmla="*/ 20 h 182"/>
                <a:gd name="T74" fmla="*/ 92 w 182"/>
                <a:gd name="T75" fmla="*/ 1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2" h="182">
                  <a:moveTo>
                    <a:pt x="92" y="182"/>
                  </a:moveTo>
                  <a:lnTo>
                    <a:pt x="92" y="182"/>
                  </a:lnTo>
                  <a:lnTo>
                    <a:pt x="72" y="180"/>
                  </a:lnTo>
                  <a:lnTo>
                    <a:pt x="56" y="174"/>
                  </a:lnTo>
                  <a:lnTo>
                    <a:pt x="40" y="166"/>
                  </a:lnTo>
                  <a:lnTo>
                    <a:pt x="26" y="156"/>
                  </a:lnTo>
                  <a:lnTo>
                    <a:pt x="16" y="142"/>
                  </a:lnTo>
                  <a:lnTo>
                    <a:pt x="8" y="126"/>
                  </a:lnTo>
                  <a:lnTo>
                    <a:pt x="2" y="110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" y="72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26" y="26"/>
                  </a:lnTo>
                  <a:lnTo>
                    <a:pt x="40" y="16"/>
                  </a:lnTo>
                  <a:lnTo>
                    <a:pt x="56" y="8"/>
                  </a:lnTo>
                  <a:lnTo>
                    <a:pt x="72" y="2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10" y="2"/>
                  </a:lnTo>
                  <a:lnTo>
                    <a:pt x="126" y="8"/>
                  </a:lnTo>
                  <a:lnTo>
                    <a:pt x="142" y="16"/>
                  </a:lnTo>
                  <a:lnTo>
                    <a:pt x="156" y="26"/>
                  </a:lnTo>
                  <a:lnTo>
                    <a:pt x="166" y="40"/>
                  </a:lnTo>
                  <a:lnTo>
                    <a:pt x="176" y="56"/>
                  </a:lnTo>
                  <a:lnTo>
                    <a:pt x="180" y="72"/>
                  </a:lnTo>
                  <a:lnTo>
                    <a:pt x="182" y="92"/>
                  </a:lnTo>
                  <a:lnTo>
                    <a:pt x="182" y="92"/>
                  </a:lnTo>
                  <a:lnTo>
                    <a:pt x="180" y="110"/>
                  </a:lnTo>
                  <a:lnTo>
                    <a:pt x="176" y="126"/>
                  </a:lnTo>
                  <a:lnTo>
                    <a:pt x="166" y="142"/>
                  </a:lnTo>
                  <a:lnTo>
                    <a:pt x="156" y="156"/>
                  </a:lnTo>
                  <a:lnTo>
                    <a:pt x="142" y="166"/>
                  </a:lnTo>
                  <a:lnTo>
                    <a:pt x="126" y="174"/>
                  </a:lnTo>
                  <a:lnTo>
                    <a:pt x="110" y="180"/>
                  </a:lnTo>
                  <a:lnTo>
                    <a:pt x="92" y="182"/>
                  </a:lnTo>
                  <a:lnTo>
                    <a:pt x="92" y="182"/>
                  </a:lnTo>
                  <a:close/>
                  <a:moveTo>
                    <a:pt x="92" y="18"/>
                  </a:moveTo>
                  <a:lnTo>
                    <a:pt x="92" y="18"/>
                  </a:lnTo>
                  <a:lnTo>
                    <a:pt x="76" y="20"/>
                  </a:lnTo>
                  <a:lnTo>
                    <a:pt x="62" y="24"/>
                  </a:lnTo>
                  <a:lnTo>
                    <a:pt x="50" y="30"/>
                  </a:lnTo>
                  <a:lnTo>
                    <a:pt x="40" y="40"/>
                  </a:lnTo>
                  <a:lnTo>
                    <a:pt x="30" y="50"/>
                  </a:lnTo>
                  <a:lnTo>
                    <a:pt x="24" y="62"/>
                  </a:lnTo>
                  <a:lnTo>
                    <a:pt x="20" y="76"/>
                  </a:lnTo>
                  <a:lnTo>
                    <a:pt x="18" y="92"/>
                  </a:lnTo>
                  <a:lnTo>
                    <a:pt x="18" y="92"/>
                  </a:lnTo>
                  <a:lnTo>
                    <a:pt x="20" y="106"/>
                  </a:lnTo>
                  <a:lnTo>
                    <a:pt x="24" y="120"/>
                  </a:lnTo>
                  <a:lnTo>
                    <a:pt x="30" y="132"/>
                  </a:lnTo>
                  <a:lnTo>
                    <a:pt x="40" y="142"/>
                  </a:lnTo>
                  <a:lnTo>
                    <a:pt x="50" y="152"/>
                  </a:lnTo>
                  <a:lnTo>
                    <a:pt x="62" y="158"/>
                  </a:lnTo>
                  <a:lnTo>
                    <a:pt x="76" y="162"/>
                  </a:lnTo>
                  <a:lnTo>
                    <a:pt x="92" y="164"/>
                  </a:lnTo>
                  <a:lnTo>
                    <a:pt x="92" y="164"/>
                  </a:lnTo>
                  <a:lnTo>
                    <a:pt x="106" y="162"/>
                  </a:lnTo>
                  <a:lnTo>
                    <a:pt x="120" y="158"/>
                  </a:lnTo>
                  <a:lnTo>
                    <a:pt x="132" y="152"/>
                  </a:lnTo>
                  <a:lnTo>
                    <a:pt x="142" y="142"/>
                  </a:lnTo>
                  <a:lnTo>
                    <a:pt x="152" y="132"/>
                  </a:lnTo>
                  <a:lnTo>
                    <a:pt x="158" y="120"/>
                  </a:lnTo>
                  <a:lnTo>
                    <a:pt x="162" y="106"/>
                  </a:lnTo>
                  <a:lnTo>
                    <a:pt x="164" y="92"/>
                  </a:lnTo>
                  <a:lnTo>
                    <a:pt x="164" y="92"/>
                  </a:lnTo>
                  <a:lnTo>
                    <a:pt x="162" y="76"/>
                  </a:lnTo>
                  <a:lnTo>
                    <a:pt x="158" y="62"/>
                  </a:lnTo>
                  <a:lnTo>
                    <a:pt x="152" y="50"/>
                  </a:lnTo>
                  <a:lnTo>
                    <a:pt x="142" y="40"/>
                  </a:lnTo>
                  <a:lnTo>
                    <a:pt x="132" y="30"/>
                  </a:lnTo>
                  <a:lnTo>
                    <a:pt x="120" y="24"/>
                  </a:lnTo>
                  <a:lnTo>
                    <a:pt x="106" y="20"/>
                  </a:lnTo>
                  <a:lnTo>
                    <a:pt x="92" y="18"/>
                  </a:lnTo>
                  <a:lnTo>
                    <a:pt x="92" y="1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</p:grpSp>
      <p:grpSp>
        <p:nvGrpSpPr>
          <p:cNvPr id="115" name="Group 73">
            <a:extLst>
              <a:ext uri="{FF2B5EF4-FFF2-40B4-BE49-F238E27FC236}">
                <a16:creationId xmlns:a16="http://schemas.microsoft.com/office/drawing/2014/main" xmlns="" id="{A6333A79-B2D3-43D5-8EB1-AD86B9CA8D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17906" y="4478819"/>
            <a:ext cx="750547" cy="784225"/>
            <a:chOff x="1950" y="3042"/>
            <a:chExt cx="624" cy="652"/>
          </a:xfrm>
        </p:grpSpPr>
        <p:sp>
          <p:nvSpPr>
            <p:cNvPr id="116" name="AutoShape 72">
              <a:extLst>
                <a:ext uri="{FF2B5EF4-FFF2-40B4-BE49-F238E27FC236}">
                  <a16:creationId xmlns:a16="http://schemas.microsoft.com/office/drawing/2014/main" xmlns="" id="{FD56FDBA-D456-40E7-B6E2-35BD191ED33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50" y="3042"/>
              <a:ext cx="624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17" name="Freeform 74">
              <a:extLst>
                <a:ext uri="{FF2B5EF4-FFF2-40B4-BE49-F238E27FC236}">
                  <a16:creationId xmlns:a16="http://schemas.microsoft.com/office/drawing/2014/main" xmlns="" id="{0F6EBCA8-DC1A-429E-9D95-2C7542CF9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" y="3138"/>
              <a:ext cx="322" cy="554"/>
            </a:xfrm>
            <a:custGeom>
              <a:avLst/>
              <a:gdLst>
                <a:gd name="T0" fmla="*/ 298 w 322"/>
                <a:gd name="T1" fmla="*/ 554 h 554"/>
                <a:gd name="T2" fmla="*/ 22 w 322"/>
                <a:gd name="T3" fmla="*/ 554 h 554"/>
                <a:gd name="T4" fmla="*/ 22 w 322"/>
                <a:gd name="T5" fmla="*/ 554 h 554"/>
                <a:gd name="T6" fmla="*/ 14 w 322"/>
                <a:gd name="T7" fmla="*/ 554 h 554"/>
                <a:gd name="T8" fmla="*/ 6 w 322"/>
                <a:gd name="T9" fmla="*/ 548 h 554"/>
                <a:gd name="T10" fmla="*/ 0 w 322"/>
                <a:gd name="T11" fmla="*/ 540 h 554"/>
                <a:gd name="T12" fmla="*/ 0 w 322"/>
                <a:gd name="T13" fmla="*/ 532 h 554"/>
                <a:gd name="T14" fmla="*/ 0 w 322"/>
                <a:gd name="T15" fmla="*/ 368 h 554"/>
                <a:gd name="T16" fmla="*/ 18 w 322"/>
                <a:gd name="T17" fmla="*/ 368 h 554"/>
                <a:gd name="T18" fmla="*/ 18 w 322"/>
                <a:gd name="T19" fmla="*/ 532 h 554"/>
                <a:gd name="T20" fmla="*/ 18 w 322"/>
                <a:gd name="T21" fmla="*/ 532 h 554"/>
                <a:gd name="T22" fmla="*/ 18 w 322"/>
                <a:gd name="T23" fmla="*/ 536 h 554"/>
                <a:gd name="T24" fmla="*/ 22 w 322"/>
                <a:gd name="T25" fmla="*/ 536 h 554"/>
                <a:gd name="T26" fmla="*/ 298 w 322"/>
                <a:gd name="T27" fmla="*/ 536 h 554"/>
                <a:gd name="T28" fmla="*/ 298 w 322"/>
                <a:gd name="T29" fmla="*/ 536 h 554"/>
                <a:gd name="T30" fmla="*/ 302 w 322"/>
                <a:gd name="T31" fmla="*/ 536 h 554"/>
                <a:gd name="T32" fmla="*/ 304 w 322"/>
                <a:gd name="T33" fmla="*/ 532 h 554"/>
                <a:gd name="T34" fmla="*/ 304 w 322"/>
                <a:gd name="T35" fmla="*/ 22 h 554"/>
                <a:gd name="T36" fmla="*/ 304 w 322"/>
                <a:gd name="T37" fmla="*/ 22 h 554"/>
                <a:gd name="T38" fmla="*/ 302 w 322"/>
                <a:gd name="T39" fmla="*/ 20 h 554"/>
                <a:gd name="T40" fmla="*/ 298 w 322"/>
                <a:gd name="T41" fmla="*/ 18 h 554"/>
                <a:gd name="T42" fmla="*/ 22 w 322"/>
                <a:gd name="T43" fmla="*/ 18 h 554"/>
                <a:gd name="T44" fmla="*/ 22 w 322"/>
                <a:gd name="T45" fmla="*/ 18 h 554"/>
                <a:gd name="T46" fmla="*/ 18 w 322"/>
                <a:gd name="T47" fmla="*/ 20 h 554"/>
                <a:gd name="T48" fmla="*/ 18 w 322"/>
                <a:gd name="T49" fmla="*/ 22 h 554"/>
                <a:gd name="T50" fmla="*/ 18 w 322"/>
                <a:gd name="T51" fmla="*/ 162 h 554"/>
                <a:gd name="T52" fmla="*/ 0 w 322"/>
                <a:gd name="T53" fmla="*/ 162 h 554"/>
                <a:gd name="T54" fmla="*/ 0 w 322"/>
                <a:gd name="T55" fmla="*/ 22 h 554"/>
                <a:gd name="T56" fmla="*/ 0 w 322"/>
                <a:gd name="T57" fmla="*/ 22 h 554"/>
                <a:gd name="T58" fmla="*/ 0 w 322"/>
                <a:gd name="T59" fmla="*/ 14 h 554"/>
                <a:gd name="T60" fmla="*/ 6 w 322"/>
                <a:gd name="T61" fmla="*/ 6 h 554"/>
                <a:gd name="T62" fmla="*/ 14 w 322"/>
                <a:gd name="T63" fmla="*/ 2 h 554"/>
                <a:gd name="T64" fmla="*/ 22 w 322"/>
                <a:gd name="T65" fmla="*/ 0 h 554"/>
                <a:gd name="T66" fmla="*/ 298 w 322"/>
                <a:gd name="T67" fmla="*/ 0 h 554"/>
                <a:gd name="T68" fmla="*/ 298 w 322"/>
                <a:gd name="T69" fmla="*/ 0 h 554"/>
                <a:gd name="T70" fmla="*/ 306 w 322"/>
                <a:gd name="T71" fmla="*/ 2 h 554"/>
                <a:gd name="T72" fmla="*/ 314 w 322"/>
                <a:gd name="T73" fmla="*/ 6 h 554"/>
                <a:gd name="T74" fmla="*/ 320 w 322"/>
                <a:gd name="T75" fmla="*/ 14 h 554"/>
                <a:gd name="T76" fmla="*/ 322 w 322"/>
                <a:gd name="T77" fmla="*/ 22 h 554"/>
                <a:gd name="T78" fmla="*/ 322 w 322"/>
                <a:gd name="T79" fmla="*/ 532 h 554"/>
                <a:gd name="T80" fmla="*/ 322 w 322"/>
                <a:gd name="T81" fmla="*/ 532 h 554"/>
                <a:gd name="T82" fmla="*/ 320 w 322"/>
                <a:gd name="T83" fmla="*/ 540 h 554"/>
                <a:gd name="T84" fmla="*/ 314 w 322"/>
                <a:gd name="T85" fmla="*/ 548 h 554"/>
                <a:gd name="T86" fmla="*/ 306 w 322"/>
                <a:gd name="T87" fmla="*/ 554 h 554"/>
                <a:gd name="T88" fmla="*/ 298 w 322"/>
                <a:gd name="T89" fmla="*/ 554 h 554"/>
                <a:gd name="T90" fmla="*/ 298 w 322"/>
                <a:gd name="T91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2" h="554">
                  <a:moveTo>
                    <a:pt x="298" y="554"/>
                  </a:moveTo>
                  <a:lnTo>
                    <a:pt x="22" y="554"/>
                  </a:lnTo>
                  <a:lnTo>
                    <a:pt x="22" y="554"/>
                  </a:lnTo>
                  <a:lnTo>
                    <a:pt x="14" y="554"/>
                  </a:lnTo>
                  <a:lnTo>
                    <a:pt x="6" y="548"/>
                  </a:lnTo>
                  <a:lnTo>
                    <a:pt x="0" y="540"/>
                  </a:lnTo>
                  <a:lnTo>
                    <a:pt x="0" y="532"/>
                  </a:lnTo>
                  <a:lnTo>
                    <a:pt x="0" y="368"/>
                  </a:lnTo>
                  <a:lnTo>
                    <a:pt x="18" y="368"/>
                  </a:lnTo>
                  <a:lnTo>
                    <a:pt x="18" y="532"/>
                  </a:lnTo>
                  <a:lnTo>
                    <a:pt x="18" y="532"/>
                  </a:lnTo>
                  <a:lnTo>
                    <a:pt x="18" y="536"/>
                  </a:lnTo>
                  <a:lnTo>
                    <a:pt x="22" y="536"/>
                  </a:lnTo>
                  <a:lnTo>
                    <a:pt x="298" y="536"/>
                  </a:lnTo>
                  <a:lnTo>
                    <a:pt x="298" y="536"/>
                  </a:lnTo>
                  <a:lnTo>
                    <a:pt x="302" y="536"/>
                  </a:lnTo>
                  <a:lnTo>
                    <a:pt x="304" y="532"/>
                  </a:lnTo>
                  <a:lnTo>
                    <a:pt x="304" y="22"/>
                  </a:lnTo>
                  <a:lnTo>
                    <a:pt x="304" y="22"/>
                  </a:lnTo>
                  <a:lnTo>
                    <a:pt x="302" y="20"/>
                  </a:lnTo>
                  <a:lnTo>
                    <a:pt x="298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18" y="162"/>
                  </a:lnTo>
                  <a:lnTo>
                    <a:pt x="0" y="16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298" y="0"/>
                  </a:lnTo>
                  <a:lnTo>
                    <a:pt x="298" y="0"/>
                  </a:lnTo>
                  <a:lnTo>
                    <a:pt x="306" y="2"/>
                  </a:lnTo>
                  <a:lnTo>
                    <a:pt x="314" y="6"/>
                  </a:lnTo>
                  <a:lnTo>
                    <a:pt x="320" y="14"/>
                  </a:lnTo>
                  <a:lnTo>
                    <a:pt x="322" y="22"/>
                  </a:lnTo>
                  <a:lnTo>
                    <a:pt x="322" y="532"/>
                  </a:lnTo>
                  <a:lnTo>
                    <a:pt x="322" y="532"/>
                  </a:lnTo>
                  <a:lnTo>
                    <a:pt x="320" y="540"/>
                  </a:lnTo>
                  <a:lnTo>
                    <a:pt x="314" y="548"/>
                  </a:lnTo>
                  <a:lnTo>
                    <a:pt x="306" y="554"/>
                  </a:lnTo>
                  <a:lnTo>
                    <a:pt x="298" y="554"/>
                  </a:lnTo>
                  <a:lnTo>
                    <a:pt x="298" y="554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18" name="Rectangle 75">
              <a:extLst>
                <a:ext uri="{FF2B5EF4-FFF2-40B4-BE49-F238E27FC236}">
                  <a16:creationId xmlns:a16="http://schemas.microsoft.com/office/drawing/2014/main" xmlns="" id="{8B33FAFE-A560-4978-8B39-562291BAB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2" y="3182"/>
              <a:ext cx="80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19" name="Rectangle 76">
              <a:extLst>
                <a:ext uri="{FF2B5EF4-FFF2-40B4-BE49-F238E27FC236}">
                  <a16:creationId xmlns:a16="http://schemas.microsoft.com/office/drawing/2014/main" xmlns="" id="{08C9DCFE-AB0E-4BD4-849F-98B50DA79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3090"/>
              <a:ext cx="48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20" name="Rectangle 77">
              <a:extLst>
                <a:ext uri="{FF2B5EF4-FFF2-40B4-BE49-F238E27FC236}">
                  <a16:creationId xmlns:a16="http://schemas.microsoft.com/office/drawing/2014/main" xmlns="" id="{8F225DA4-BBB5-46F0-B5C1-DB5A0E267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8" y="3622"/>
              <a:ext cx="80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21" name="Rectangle 78">
              <a:extLst>
                <a:ext uri="{FF2B5EF4-FFF2-40B4-BE49-F238E27FC236}">
                  <a16:creationId xmlns:a16="http://schemas.microsoft.com/office/drawing/2014/main" xmlns="" id="{DDCD1B4F-4DEA-4F3A-9BD1-23C3F1399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3634"/>
              <a:ext cx="48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22" name="Rectangle 79">
              <a:extLst>
                <a:ext uri="{FF2B5EF4-FFF2-40B4-BE49-F238E27FC236}">
                  <a16:creationId xmlns:a16="http://schemas.microsoft.com/office/drawing/2014/main" xmlns="" id="{CF5D8ECF-43AA-4E93-AB69-8F86EF35C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" y="3230"/>
              <a:ext cx="3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23" name="Rectangle 80">
              <a:extLst>
                <a:ext uri="{FF2B5EF4-FFF2-40B4-BE49-F238E27FC236}">
                  <a16:creationId xmlns:a16="http://schemas.microsoft.com/office/drawing/2014/main" xmlns="" id="{1241110C-6BBE-49B9-B366-4F409FC88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" y="3586"/>
              <a:ext cx="32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24" name="Freeform 81">
              <a:extLst>
                <a:ext uri="{FF2B5EF4-FFF2-40B4-BE49-F238E27FC236}">
                  <a16:creationId xmlns:a16="http://schemas.microsoft.com/office/drawing/2014/main" xmlns="" id="{D43D9532-6D48-4FEB-8523-E9082F1DF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" y="3042"/>
              <a:ext cx="456" cy="652"/>
            </a:xfrm>
            <a:custGeom>
              <a:avLst/>
              <a:gdLst>
                <a:gd name="T0" fmla="*/ 280 w 456"/>
                <a:gd name="T1" fmla="*/ 652 h 652"/>
                <a:gd name="T2" fmla="*/ 30 w 456"/>
                <a:gd name="T3" fmla="*/ 652 h 652"/>
                <a:gd name="T4" fmla="*/ 30 w 456"/>
                <a:gd name="T5" fmla="*/ 652 h 652"/>
                <a:gd name="T6" fmla="*/ 24 w 456"/>
                <a:gd name="T7" fmla="*/ 652 h 652"/>
                <a:gd name="T8" fmla="*/ 18 w 456"/>
                <a:gd name="T9" fmla="*/ 650 h 652"/>
                <a:gd name="T10" fmla="*/ 8 w 456"/>
                <a:gd name="T11" fmla="*/ 644 h 652"/>
                <a:gd name="T12" fmla="*/ 2 w 456"/>
                <a:gd name="T13" fmla="*/ 634 h 652"/>
                <a:gd name="T14" fmla="*/ 0 w 456"/>
                <a:gd name="T15" fmla="*/ 628 h 652"/>
                <a:gd name="T16" fmla="*/ 0 w 456"/>
                <a:gd name="T17" fmla="*/ 622 h 652"/>
                <a:gd name="T18" fmla="*/ 0 w 456"/>
                <a:gd name="T19" fmla="*/ 30 h 652"/>
                <a:gd name="T20" fmla="*/ 0 w 456"/>
                <a:gd name="T21" fmla="*/ 30 h 652"/>
                <a:gd name="T22" fmla="*/ 0 w 456"/>
                <a:gd name="T23" fmla="*/ 24 h 652"/>
                <a:gd name="T24" fmla="*/ 2 w 456"/>
                <a:gd name="T25" fmla="*/ 20 h 652"/>
                <a:gd name="T26" fmla="*/ 8 w 456"/>
                <a:gd name="T27" fmla="*/ 10 h 652"/>
                <a:gd name="T28" fmla="*/ 18 w 456"/>
                <a:gd name="T29" fmla="*/ 4 h 652"/>
                <a:gd name="T30" fmla="*/ 24 w 456"/>
                <a:gd name="T31" fmla="*/ 2 h 652"/>
                <a:gd name="T32" fmla="*/ 30 w 456"/>
                <a:gd name="T33" fmla="*/ 0 h 652"/>
                <a:gd name="T34" fmla="*/ 426 w 456"/>
                <a:gd name="T35" fmla="*/ 0 h 652"/>
                <a:gd name="T36" fmla="*/ 426 w 456"/>
                <a:gd name="T37" fmla="*/ 0 h 652"/>
                <a:gd name="T38" fmla="*/ 432 w 456"/>
                <a:gd name="T39" fmla="*/ 2 h 652"/>
                <a:gd name="T40" fmla="*/ 438 w 456"/>
                <a:gd name="T41" fmla="*/ 4 h 652"/>
                <a:gd name="T42" fmla="*/ 448 w 456"/>
                <a:gd name="T43" fmla="*/ 10 h 652"/>
                <a:gd name="T44" fmla="*/ 454 w 456"/>
                <a:gd name="T45" fmla="*/ 20 h 652"/>
                <a:gd name="T46" fmla="*/ 456 w 456"/>
                <a:gd name="T47" fmla="*/ 24 h 652"/>
                <a:gd name="T48" fmla="*/ 456 w 456"/>
                <a:gd name="T49" fmla="*/ 30 h 652"/>
                <a:gd name="T50" fmla="*/ 456 w 456"/>
                <a:gd name="T51" fmla="*/ 78 h 652"/>
                <a:gd name="T52" fmla="*/ 438 w 456"/>
                <a:gd name="T53" fmla="*/ 78 h 652"/>
                <a:gd name="T54" fmla="*/ 438 w 456"/>
                <a:gd name="T55" fmla="*/ 30 h 652"/>
                <a:gd name="T56" fmla="*/ 438 w 456"/>
                <a:gd name="T57" fmla="*/ 30 h 652"/>
                <a:gd name="T58" fmla="*/ 438 w 456"/>
                <a:gd name="T59" fmla="*/ 26 h 652"/>
                <a:gd name="T60" fmla="*/ 436 w 456"/>
                <a:gd name="T61" fmla="*/ 22 h 652"/>
                <a:gd name="T62" fmla="*/ 432 w 456"/>
                <a:gd name="T63" fmla="*/ 20 h 652"/>
                <a:gd name="T64" fmla="*/ 426 w 456"/>
                <a:gd name="T65" fmla="*/ 18 h 652"/>
                <a:gd name="T66" fmla="*/ 30 w 456"/>
                <a:gd name="T67" fmla="*/ 18 h 652"/>
                <a:gd name="T68" fmla="*/ 30 w 456"/>
                <a:gd name="T69" fmla="*/ 18 h 652"/>
                <a:gd name="T70" fmla="*/ 24 w 456"/>
                <a:gd name="T71" fmla="*/ 20 h 652"/>
                <a:gd name="T72" fmla="*/ 22 w 456"/>
                <a:gd name="T73" fmla="*/ 22 h 652"/>
                <a:gd name="T74" fmla="*/ 18 w 456"/>
                <a:gd name="T75" fmla="*/ 26 h 652"/>
                <a:gd name="T76" fmla="*/ 18 w 456"/>
                <a:gd name="T77" fmla="*/ 30 h 652"/>
                <a:gd name="T78" fmla="*/ 18 w 456"/>
                <a:gd name="T79" fmla="*/ 622 h 652"/>
                <a:gd name="T80" fmla="*/ 18 w 456"/>
                <a:gd name="T81" fmla="*/ 622 h 652"/>
                <a:gd name="T82" fmla="*/ 18 w 456"/>
                <a:gd name="T83" fmla="*/ 626 h 652"/>
                <a:gd name="T84" fmla="*/ 22 w 456"/>
                <a:gd name="T85" fmla="*/ 630 h 652"/>
                <a:gd name="T86" fmla="*/ 24 w 456"/>
                <a:gd name="T87" fmla="*/ 634 h 652"/>
                <a:gd name="T88" fmla="*/ 30 w 456"/>
                <a:gd name="T89" fmla="*/ 634 h 652"/>
                <a:gd name="T90" fmla="*/ 280 w 456"/>
                <a:gd name="T91" fmla="*/ 634 h 652"/>
                <a:gd name="T92" fmla="*/ 280 w 456"/>
                <a:gd name="T93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6" h="652">
                  <a:moveTo>
                    <a:pt x="280" y="652"/>
                  </a:moveTo>
                  <a:lnTo>
                    <a:pt x="30" y="652"/>
                  </a:lnTo>
                  <a:lnTo>
                    <a:pt x="30" y="652"/>
                  </a:lnTo>
                  <a:lnTo>
                    <a:pt x="24" y="652"/>
                  </a:lnTo>
                  <a:lnTo>
                    <a:pt x="18" y="650"/>
                  </a:lnTo>
                  <a:lnTo>
                    <a:pt x="8" y="644"/>
                  </a:lnTo>
                  <a:lnTo>
                    <a:pt x="2" y="634"/>
                  </a:lnTo>
                  <a:lnTo>
                    <a:pt x="0" y="628"/>
                  </a:lnTo>
                  <a:lnTo>
                    <a:pt x="0" y="622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426" y="0"/>
                  </a:lnTo>
                  <a:lnTo>
                    <a:pt x="426" y="0"/>
                  </a:lnTo>
                  <a:lnTo>
                    <a:pt x="432" y="2"/>
                  </a:lnTo>
                  <a:lnTo>
                    <a:pt x="438" y="4"/>
                  </a:lnTo>
                  <a:lnTo>
                    <a:pt x="448" y="10"/>
                  </a:lnTo>
                  <a:lnTo>
                    <a:pt x="454" y="20"/>
                  </a:lnTo>
                  <a:lnTo>
                    <a:pt x="456" y="24"/>
                  </a:lnTo>
                  <a:lnTo>
                    <a:pt x="456" y="30"/>
                  </a:lnTo>
                  <a:lnTo>
                    <a:pt x="456" y="78"/>
                  </a:lnTo>
                  <a:lnTo>
                    <a:pt x="438" y="78"/>
                  </a:lnTo>
                  <a:lnTo>
                    <a:pt x="438" y="30"/>
                  </a:lnTo>
                  <a:lnTo>
                    <a:pt x="438" y="30"/>
                  </a:lnTo>
                  <a:lnTo>
                    <a:pt x="438" y="26"/>
                  </a:lnTo>
                  <a:lnTo>
                    <a:pt x="436" y="22"/>
                  </a:lnTo>
                  <a:lnTo>
                    <a:pt x="432" y="20"/>
                  </a:lnTo>
                  <a:lnTo>
                    <a:pt x="426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4" y="20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8" y="30"/>
                  </a:lnTo>
                  <a:lnTo>
                    <a:pt x="18" y="622"/>
                  </a:lnTo>
                  <a:lnTo>
                    <a:pt x="18" y="622"/>
                  </a:lnTo>
                  <a:lnTo>
                    <a:pt x="18" y="626"/>
                  </a:lnTo>
                  <a:lnTo>
                    <a:pt x="22" y="630"/>
                  </a:lnTo>
                  <a:lnTo>
                    <a:pt x="24" y="634"/>
                  </a:lnTo>
                  <a:lnTo>
                    <a:pt x="30" y="634"/>
                  </a:lnTo>
                  <a:lnTo>
                    <a:pt x="280" y="634"/>
                  </a:lnTo>
                  <a:lnTo>
                    <a:pt x="280" y="652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25" name="Rectangle 82">
              <a:extLst>
                <a:ext uri="{FF2B5EF4-FFF2-40B4-BE49-F238E27FC236}">
                  <a16:creationId xmlns:a16="http://schemas.microsoft.com/office/drawing/2014/main" xmlns="" id="{A482912D-CA42-4923-9238-DCB983462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" y="3138"/>
              <a:ext cx="252" cy="18"/>
            </a:xfrm>
            <a:prstGeom prst="rect">
              <a:avLst/>
            </a:pr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26" name="Freeform 83">
              <a:extLst>
                <a:ext uri="{FF2B5EF4-FFF2-40B4-BE49-F238E27FC236}">
                  <a16:creationId xmlns:a16="http://schemas.microsoft.com/office/drawing/2014/main" xmlns="" id="{C14A6EB6-0779-4994-91FD-4E3104FD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" y="3292"/>
              <a:ext cx="246" cy="200"/>
            </a:xfrm>
            <a:custGeom>
              <a:avLst/>
              <a:gdLst>
                <a:gd name="T0" fmla="*/ 136 w 246"/>
                <a:gd name="T1" fmla="*/ 200 h 200"/>
                <a:gd name="T2" fmla="*/ 132 w 246"/>
                <a:gd name="T3" fmla="*/ 198 h 200"/>
                <a:gd name="T4" fmla="*/ 126 w 246"/>
                <a:gd name="T5" fmla="*/ 190 h 200"/>
                <a:gd name="T6" fmla="*/ 72 w 246"/>
                <a:gd name="T7" fmla="*/ 142 h 200"/>
                <a:gd name="T8" fmla="*/ 70 w 246"/>
                <a:gd name="T9" fmla="*/ 140 h 200"/>
                <a:gd name="T10" fmla="*/ 64 w 246"/>
                <a:gd name="T11" fmla="*/ 136 h 200"/>
                <a:gd name="T12" fmla="*/ 64 w 246"/>
                <a:gd name="T13" fmla="*/ 132 h 200"/>
                <a:gd name="T14" fmla="*/ 66 w 246"/>
                <a:gd name="T15" fmla="*/ 126 h 200"/>
                <a:gd name="T16" fmla="*/ 72 w 246"/>
                <a:gd name="T17" fmla="*/ 124 h 200"/>
                <a:gd name="T18" fmla="*/ 136 w 246"/>
                <a:gd name="T19" fmla="*/ 124 h 200"/>
                <a:gd name="T20" fmla="*/ 142 w 246"/>
                <a:gd name="T21" fmla="*/ 126 h 200"/>
                <a:gd name="T22" fmla="*/ 144 w 246"/>
                <a:gd name="T23" fmla="*/ 132 h 200"/>
                <a:gd name="T24" fmla="*/ 224 w 246"/>
                <a:gd name="T25" fmla="*/ 100 h 200"/>
                <a:gd name="T26" fmla="*/ 144 w 246"/>
                <a:gd name="T27" fmla="*/ 68 h 200"/>
                <a:gd name="T28" fmla="*/ 144 w 246"/>
                <a:gd name="T29" fmla="*/ 70 h 200"/>
                <a:gd name="T30" fmla="*/ 140 w 246"/>
                <a:gd name="T31" fmla="*/ 76 h 200"/>
                <a:gd name="T32" fmla="*/ 10 w 246"/>
                <a:gd name="T33" fmla="*/ 76 h 200"/>
                <a:gd name="T34" fmla="*/ 6 w 246"/>
                <a:gd name="T35" fmla="*/ 76 h 200"/>
                <a:gd name="T36" fmla="*/ 2 w 246"/>
                <a:gd name="T37" fmla="*/ 70 h 200"/>
                <a:gd name="T38" fmla="*/ 0 w 246"/>
                <a:gd name="T39" fmla="*/ 68 h 200"/>
                <a:gd name="T40" fmla="*/ 4 w 246"/>
                <a:gd name="T41" fmla="*/ 62 h 200"/>
                <a:gd name="T42" fmla="*/ 10 w 246"/>
                <a:gd name="T43" fmla="*/ 58 h 200"/>
                <a:gd name="T44" fmla="*/ 126 w 246"/>
                <a:gd name="T45" fmla="*/ 10 h 200"/>
                <a:gd name="T46" fmla="*/ 128 w 246"/>
                <a:gd name="T47" fmla="*/ 4 h 200"/>
                <a:gd name="T48" fmla="*/ 132 w 246"/>
                <a:gd name="T49" fmla="*/ 2 h 200"/>
                <a:gd name="T50" fmla="*/ 142 w 246"/>
                <a:gd name="T51" fmla="*/ 2 h 200"/>
                <a:gd name="T52" fmla="*/ 244 w 246"/>
                <a:gd name="T53" fmla="*/ 94 h 200"/>
                <a:gd name="T54" fmla="*/ 246 w 246"/>
                <a:gd name="T55" fmla="*/ 100 h 200"/>
                <a:gd name="T56" fmla="*/ 246 w 246"/>
                <a:gd name="T57" fmla="*/ 104 h 200"/>
                <a:gd name="T58" fmla="*/ 142 w 246"/>
                <a:gd name="T59" fmla="*/ 198 h 200"/>
                <a:gd name="T60" fmla="*/ 140 w 246"/>
                <a:gd name="T61" fmla="*/ 198 h 200"/>
                <a:gd name="T62" fmla="*/ 136 w 246"/>
                <a:gd name="T6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200">
                  <a:moveTo>
                    <a:pt x="136" y="200"/>
                  </a:moveTo>
                  <a:lnTo>
                    <a:pt x="136" y="200"/>
                  </a:lnTo>
                  <a:lnTo>
                    <a:pt x="132" y="198"/>
                  </a:lnTo>
                  <a:lnTo>
                    <a:pt x="132" y="198"/>
                  </a:lnTo>
                  <a:lnTo>
                    <a:pt x="128" y="196"/>
                  </a:lnTo>
                  <a:lnTo>
                    <a:pt x="126" y="190"/>
                  </a:lnTo>
                  <a:lnTo>
                    <a:pt x="126" y="142"/>
                  </a:lnTo>
                  <a:lnTo>
                    <a:pt x="72" y="142"/>
                  </a:lnTo>
                  <a:lnTo>
                    <a:pt x="72" y="142"/>
                  </a:lnTo>
                  <a:lnTo>
                    <a:pt x="70" y="140"/>
                  </a:lnTo>
                  <a:lnTo>
                    <a:pt x="66" y="138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4" y="128"/>
                  </a:lnTo>
                  <a:lnTo>
                    <a:pt x="66" y="126"/>
                  </a:lnTo>
                  <a:lnTo>
                    <a:pt x="70" y="124"/>
                  </a:lnTo>
                  <a:lnTo>
                    <a:pt x="72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40" y="124"/>
                  </a:lnTo>
                  <a:lnTo>
                    <a:pt x="142" y="126"/>
                  </a:lnTo>
                  <a:lnTo>
                    <a:pt x="144" y="128"/>
                  </a:lnTo>
                  <a:lnTo>
                    <a:pt x="144" y="132"/>
                  </a:lnTo>
                  <a:lnTo>
                    <a:pt x="144" y="170"/>
                  </a:lnTo>
                  <a:lnTo>
                    <a:pt x="224" y="100"/>
                  </a:lnTo>
                  <a:lnTo>
                    <a:pt x="144" y="30"/>
                  </a:lnTo>
                  <a:lnTo>
                    <a:pt x="144" y="68"/>
                  </a:lnTo>
                  <a:lnTo>
                    <a:pt x="144" y="68"/>
                  </a:lnTo>
                  <a:lnTo>
                    <a:pt x="144" y="70"/>
                  </a:lnTo>
                  <a:lnTo>
                    <a:pt x="142" y="74"/>
                  </a:lnTo>
                  <a:lnTo>
                    <a:pt x="140" y="76"/>
                  </a:lnTo>
                  <a:lnTo>
                    <a:pt x="136" y="76"/>
                  </a:lnTo>
                  <a:lnTo>
                    <a:pt x="10" y="76"/>
                  </a:lnTo>
                  <a:lnTo>
                    <a:pt x="10" y="76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64"/>
                  </a:lnTo>
                  <a:lnTo>
                    <a:pt x="4" y="62"/>
                  </a:lnTo>
                  <a:lnTo>
                    <a:pt x="6" y="60"/>
                  </a:lnTo>
                  <a:lnTo>
                    <a:pt x="10" y="58"/>
                  </a:lnTo>
                  <a:lnTo>
                    <a:pt x="126" y="58"/>
                  </a:lnTo>
                  <a:lnTo>
                    <a:pt x="126" y="10"/>
                  </a:lnTo>
                  <a:lnTo>
                    <a:pt x="126" y="10"/>
                  </a:lnTo>
                  <a:lnTo>
                    <a:pt x="128" y="4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8" y="0"/>
                  </a:lnTo>
                  <a:lnTo>
                    <a:pt x="142" y="2"/>
                  </a:lnTo>
                  <a:lnTo>
                    <a:pt x="244" y="94"/>
                  </a:lnTo>
                  <a:lnTo>
                    <a:pt x="244" y="94"/>
                  </a:lnTo>
                  <a:lnTo>
                    <a:pt x="246" y="96"/>
                  </a:lnTo>
                  <a:lnTo>
                    <a:pt x="246" y="100"/>
                  </a:lnTo>
                  <a:lnTo>
                    <a:pt x="246" y="100"/>
                  </a:lnTo>
                  <a:lnTo>
                    <a:pt x="246" y="104"/>
                  </a:lnTo>
                  <a:lnTo>
                    <a:pt x="244" y="106"/>
                  </a:lnTo>
                  <a:lnTo>
                    <a:pt x="142" y="198"/>
                  </a:lnTo>
                  <a:lnTo>
                    <a:pt x="142" y="198"/>
                  </a:lnTo>
                  <a:lnTo>
                    <a:pt x="140" y="198"/>
                  </a:lnTo>
                  <a:lnTo>
                    <a:pt x="136" y="200"/>
                  </a:lnTo>
                  <a:lnTo>
                    <a:pt x="136" y="200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  <p:sp>
          <p:nvSpPr>
            <p:cNvPr id="127" name="Freeform 84">
              <a:extLst>
                <a:ext uri="{FF2B5EF4-FFF2-40B4-BE49-F238E27FC236}">
                  <a16:creationId xmlns:a16="http://schemas.microsoft.com/office/drawing/2014/main" xmlns="" id="{54280369-EB6A-4BB7-998A-F0D6A554E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3326"/>
              <a:ext cx="246" cy="198"/>
            </a:xfrm>
            <a:custGeom>
              <a:avLst/>
              <a:gdLst>
                <a:gd name="T0" fmla="*/ 110 w 246"/>
                <a:gd name="T1" fmla="*/ 198 h 198"/>
                <a:gd name="T2" fmla="*/ 110 w 246"/>
                <a:gd name="T3" fmla="*/ 198 h 198"/>
                <a:gd name="T4" fmla="*/ 104 w 246"/>
                <a:gd name="T5" fmla="*/ 196 h 198"/>
                <a:gd name="T6" fmla="*/ 4 w 246"/>
                <a:gd name="T7" fmla="*/ 106 h 198"/>
                <a:gd name="T8" fmla="*/ 4 w 246"/>
                <a:gd name="T9" fmla="*/ 106 h 198"/>
                <a:gd name="T10" fmla="*/ 2 w 246"/>
                <a:gd name="T11" fmla="*/ 102 h 198"/>
                <a:gd name="T12" fmla="*/ 0 w 246"/>
                <a:gd name="T13" fmla="*/ 98 h 198"/>
                <a:gd name="T14" fmla="*/ 0 w 246"/>
                <a:gd name="T15" fmla="*/ 98 h 198"/>
                <a:gd name="T16" fmla="*/ 2 w 246"/>
                <a:gd name="T17" fmla="*/ 96 h 198"/>
                <a:gd name="T18" fmla="*/ 4 w 246"/>
                <a:gd name="T19" fmla="*/ 92 h 198"/>
                <a:gd name="T20" fmla="*/ 104 w 246"/>
                <a:gd name="T21" fmla="*/ 2 h 198"/>
                <a:gd name="T22" fmla="*/ 104 w 246"/>
                <a:gd name="T23" fmla="*/ 2 h 198"/>
                <a:gd name="T24" fmla="*/ 110 w 246"/>
                <a:gd name="T25" fmla="*/ 0 h 198"/>
                <a:gd name="T26" fmla="*/ 114 w 246"/>
                <a:gd name="T27" fmla="*/ 0 h 198"/>
                <a:gd name="T28" fmla="*/ 114 w 246"/>
                <a:gd name="T29" fmla="*/ 0 h 198"/>
                <a:gd name="T30" fmla="*/ 118 w 246"/>
                <a:gd name="T31" fmla="*/ 4 h 198"/>
                <a:gd name="T32" fmla="*/ 120 w 246"/>
                <a:gd name="T33" fmla="*/ 8 h 198"/>
                <a:gd name="T34" fmla="*/ 120 w 246"/>
                <a:gd name="T35" fmla="*/ 58 h 198"/>
                <a:gd name="T36" fmla="*/ 196 w 246"/>
                <a:gd name="T37" fmla="*/ 58 h 198"/>
                <a:gd name="T38" fmla="*/ 196 w 246"/>
                <a:gd name="T39" fmla="*/ 58 h 198"/>
                <a:gd name="T40" fmla="*/ 200 w 246"/>
                <a:gd name="T41" fmla="*/ 58 h 198"/>
                <a:gd name="T42" fmla="*/ 202 w 246"/>
                <a:gd name="T43" fmla="*/ 60 h 198"/>
                <a:gd name="T44" fmla="*/ 204 w 246"/>
                <a:gd name="T45" fmla="*/ 62 h 198"/>
                <a:gd name="T46" fmla="*/ 206 w 246"/>
                <a:gd name="T47" fmla="*/ 66 h 198"/>
                <a:gd name="T48" fmla="*/ 206 w 246"/>
                <a:gd name="T49" fmla="*/ 66 h 198"/>
                <a:gd name="T50" fmla="*/ 204 w 246"/>
                <a:gd name="T51" fmla="*/ 70 h 198"/>
                <a:gd name="T52" fmla="*/ 202 w 246"/>
                <a:gd name="T53" fmla="*/ 72 h 198"/>
                <a:gd name="T54" fmla="*/ 200 w 246"/>
                <a:gd name="T55" fmla="*/ 74 h 198"/>
                <a:gd name="T56" fmla="*/ 196 w 246"/>
                <a:gd name="T57" fmla="*/ 76 h 198"/>
                <a:gd name="T58" fmla="*/ 110 w 246"/>
                <a:gd name="T59" fmla="*/ 76 h 198"/>
                <a:gd name="T60" fmla="*/ 110 w 246"/>
                <a:gd name="T61" fmla="*/ 76 h 198"/>
                <a:gd name="T62" fmla="*/ 108 w 246"/>
                <a:gd name="T63" fmla="*/ 74 h 198"/>
                <a:gd name="T64" fmla="*/ 104 w 246"/>
                <a:gd name="T65" fmla="*/ 72 h 198"/>
                <a:gd name="T66" fmla="*/ 102 w 246"/>
                <a:gd name="T67" fmla="*/ 70 h 198"/>
                <a:gd name="T68" fmla="*/ 102 w 246"/>
                <a:gd name="T69" fmla="*/ 66 h 198"/>
                <a:gd name="T70" fmla="*/ 102 w 246"/>
                <a:gd name="T71" fmla="*/ 28 h 198"/>
                <a:gd name="T72" fmla="*/ 22 w 246"/>
                <a:gd name="T73" fmla="*/ 98 h 198"/>
                <a:gd name="T74" fmla="*/ 102 w 246"/>
                <a:gd name="T75" fmla="*/ 170 h 198"/>
                <a:gd name="T76" fmla="*/ 102 w 246"/>
                <a:gd name="T77" fmla="*/ 132 h 198"/>
                <a:gd name="T78" fmla="*/ 102 w 246"/>
                <a:gd name="T79" fmla="*/ 132 h 198"/>
                <a:gd name="T80" fmla="*/ 102 w 246"/>
                <a:gd name="T81" fmla="*/ 128 h 198"/>
                <a:gd name="T82" fmla="*/ 104 w 246"/>
                <a:gd name="T83" fmla="*/ 126 h 198"/>
                <a:gd name="T84" fmla="*/ 108 w 246"/>
                <a:gd name="T85" fmla="*/ 124 h 198"/>
                <a:gd name="T86" fmla="*/ 110 w 246"/>
                <a:gd name="T87" fmla="*/ 122 h 198"/>
                <a:gd name="T88" fmla="*/ 236 w 246"/>
                <a:gd name="T89" fmla="*/ 122 h 198"/>
                <a:gd name="T90" fmla="*/ 236 w 246"/>
                <a:gd name="T91" fmla="*/ 122 h 198"/>
                <a:gd name="T92" fmla="*/ 240 w 246"/>
                <a:gd name="T93" fmla="*/ 124 h 198"/>
                <a:gd name="T94" fmla="*/ 244 w 246"/>
                <a:gd name="T95" fmla="*/ 126 h 198"/>
                <a:gd name="T96" fmla="*/ 246 w 246"/>
                <a:gd name="T97" fmla="*/ 128 h 198"/>
                <a:gd name="T98" fmla="*/ 246 w 246"/>
                <a:gd name="T99" fmla="*/ 132 h 198"/>
                <a:gd name="T100" fmla="*/ 246 w 246"/>
                <a:gd name="T101" fmla="*/ 132 h 198"/>
                <a:gd name="T102" fmla="*/ 246 w 246"/>
                <a:gd name="T103" fmla="*/ 134 h 198"/>
                <a:gd name="T104" fmla="*/ 244 w 246"/>
                <a:gd name="T105" fmla="*/ 138 h 198"/>
                <a:gd name="T106" fmla="*/ 240 w 246"/>
                <a:gd name="T107" fmla="*/ 140 h 198"/>
                <a:gd name="T108" fmla="*/ 236 w 246"/>
                <a:gd name="T109" fmla="*/ 140 h 198"/>
                <a:gd name="T110" fmla="*/ 120 w 246"/>
                <a:gd name="T111" fmla="*/ 140 h 198"/>
                <a:gd name="T112" fmla="*/ 120 w 246"/>
                <a:gd name="T113" fmla="*/ 190 h 198"/>
                <a:gd name="T114" fmla="*/ 120 w 246"/>
                <a:gd name="T115" fmla="*/ 190 h 198"/>
                <a:gd name="T116" fmla="*/ 118 w 246"/>
                <a:gd name="T117" fmla="*/ 194 h 198"/>
                <a:gd name="T118" fmla="*/ 114 w 246"/>
                <a:gd name="T119" fmla="*/ 198 h 198"/>
                <a:gd name="T120" fmla="*/ 114 w 246"/>
                <a:gd name="T121" fmla="*/ 198 h 198"/>
                <a:gd name="T122" fmla="*/ 110 w 246"/>
                <a:gd name="T123" fmla="*/ 198 h 198"/>
                <a:gd name="T124" fmla="*/ 110 w 246"/>
                <a:gd name="T125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6" h="198">
                  <a:moveTo>
                    <a:pt x="110" y="198"/>
                  </a:moveTo>
                  <a:lnTo>
                    <a:pt x="110" y="198"/>
                  </a:lnTo>
                  <a:lnTo>
                    <a:pt x="104" y="196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2" y="102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2" y="96"/>
                  </a:lnTo>
                  <a:lnTo>
                    <a:pt x="4" y="9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8" y="4"/>
                  </a:lnTo>
                  <a:lnTo>
                    <a:pt x="120" y="8"/>
                  </a:lnTo>
                  <a:lnTo>
                    <a:pt x="120" y="58"/>
                  </a:lnTo>
                  <a:lnTo>
                    <a:pt x="196" y="58"/>
                  </a:lnTo>
                  <a:lnTo>
                    <a:pt x="196" y="58"/>
                  </a:lnTo>
                  <a:lnTo>
                    <a:pt x="200" y="58"/>
                  </a:lnTo>
                  <a:lnTo>
                    <a:pt x="202" y="60"/>
                  </a:lnTo>
                  <a:lnTo>
                    <a:pt x="204" y="62"/>
                  </a:lnTo>
                  <a:lnTo>
                    <a:pt x="206" y="66"/>
                  </a:lnTo>
                  <a:lnTo>
                    <a:pt x="206" y="66"/>
                  </a:lnTo>
                  <a:lnTo>
                    <a:pt x="204" y="70"/>
                  </a:lnTo>
                  <a:lnTo>
                    <a:pt x="202" y="72"/>
                  </a:lnTo>
                  <a:lnTo>
                    <a:pt x="200" y="74"/>
                  </a:lnTo>
                  <a:lnTo>
                    <a:pt x="196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08" y="74"/>
                  </a:lnTo>
                  <a:lnTo>
                    <a:pt x="104" y="72"/>
                  </a:lnTo>
                  <a:lnTo>
                    <a:pt x="102" y="70"/>
                  </a:lnTo>
                  <a:lnTo>
                    <a:pt x="102" y="66"/>
                  </a:lnTo>
                  <a:lnTo>
                    <a:pt x="102" y="28"/>
                  </a:lnTo>
                  <a:lnTo>
                    <a:pt x="22" y="98"/>
                  </a:lnTo>
                  <a:lnTo>
                    <a:pt x="102" y="170"/>
                  </a:lnTo>
                  <a:lnTo>
                    <a:pt x="102" y="132"/>
                  </a:lnTo>
                  <a:lnTo>
                    <a:pt x="102" y="132"/>
                  </a:lnTo>
                  <a:lnTo>
                    <a:pt x="102" y="128"/>
                  </a:lnTo>
                  <a:lnTo>
                    <a:pt x="104" y="126"/>
                  </a:lnTo>
                  <a:lnTo>
                    <a:pt x="108" y="124"/>
                  </a:lnTo>
                  <a:lnTo>
                    <a:pt x="110" y="122"/>
                  </a:lnTo>
                  <a:lnTo>
                    <a:pt x="236" y="122"/>
                  </a:lnTo>
                  <a:lnTo>
                    <a:pt x="236" y="122"/>
                  </a:lnTo>
                  <a:lnTo>
                    <a:pt x="240" y="124"/>
                  </a:lnTo>
                  <a:lnTo>
                    <a:pt x="244" y="126"/>
                  </a:lnTo>
                  <a:lnTo>
                    <a:pt x="246" y="128"/>
                  </a:lnTo>
                  <a:lnTo>
                    <a:pt x="246" y="132"/>
                  </a:lnTo>
                  <a:lnTo>
                    <a:pt x="246" y="132"/>
                  </a:lnTo>
                  <a:lnTo>
                    <a:pt x="246" y="134"/>
                  </a:lnTo>
                  <a:lnTo>
                    <a:pt x="244" y="138"/>
                  </a:lnTo>
                  <a:lnTo>
                    <a:pt x="240" y="140"/>
                  </a:lnTo>
                  <a:lnTo>
                    <a:pt x="236" y="140"/>
                  </a:lnTo>
                  <a:lnTo>
                    <a:pt x="120" y="140"/>
                  </a:lnTo>
                  <a:lnTo>
                    <a:pt x="120" y="190"/>
                  </a:lnTo>
                  <a:lnTo>
                    <a:pt x="120" y="190"/>
                  </a:lnTo>
                  <a:lnTo>
                    <a:pt x="118" y="194"/>
                  </a:lnTo>
                  <a:lnTo>
                    <a:pt x="114" y="198"/>
                  </a:lnTo>
                  <a:lnTo>
                    <a:pt x="114" y="198"/>
                  </a:lnTo>
                  <a:lnTo>
                    <a:pt x="110" y="198"/>
                  </a:lnTo>
                  <a:lnTo>
                    <a:pt x="110" y="198"/>
                  </a:lnTo>
                  <a:close/>
                </a:path>
              </a:pathLst>
            </a:custGeom>
            <a:solidFill>
              <a:srgbClr val="2E2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b="1"/>
            </a:p>
          </p:txBody>
        </p:sp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189D7314-BF34-4BAD-A537-B149BDF349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596" y="4468071"/>
            <a:ext cx="955384" cy="833599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807AB3AB-1788-439A-824D-2A9800C9753E}"/>
              </a:ext>
            </a:extLst>
          </p:cNvPr>
          <p:cNvSpPr/>
          <p:nvPr/>
        </p:nvSpPr>
        <p:spPr>
          <a:xfrm>
            <a:off x="6541844" y="2411849"/>
            <a:ext cx="17122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400"/>
            </a:pPr>
            <a:r>
              <a:rPr lang="en-US" sz="1600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/>
                <a:cs typeface="Times New Roman"/>
                <a:sym typeface="Times New Roman"/>
              </a:rPr>
              <a:t>Transparency</a:t>
            </a:r>
            <a:endParaRPr lang="en-US" sz="16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918C1FE4-5417-41F5-9012-F31CF2D57727}"/>
              </a:ext>
            </a:extLst>
          </p:cNvPr>
          <p:cNvSpPr/>
          <p:nvPr/>
        </p:nvSpPr>
        <p:spPr>
          <a:xfrm>
            <a:off x="8447360" y="2568769"/>
            <a:ext cx="1883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SzPts val="2400"/>
            </a:pPr>
            <a:r>
              <a:rPr lang="en-US" sz="1400" b="1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/>
                <a:cs typeface="Times New Roman"/>
                <a:sym typeface="Times New Roman"/>
              </a:rPr>
              <a:t>Robustness</a:t>
            </a:r>
            <a:endParaRPr lang="en-US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532AD242-0DD5-470C-86C2-DEBCE37E47F9}"/>
              </a:ext>
            </a:extLst>
          </p:cNvPr>
          <p:cNvSpPr/>
          <p:nvPr/>
        </p:nvSpPr>
        <p:spPr>
          <a:xfrm>
            <a:off x="10376618" y="2494992"/>
            <a:ext cx="14980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000"/>
              </a:spcBef>
              <a:buSzPts val="2400"/>
            </a:pPr>
            <a:r>
              <a:rPr lang="en-US" sz="1400" b="1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/>
                <a:cs typeface="Times New Roman"/>
                <a:sym typeface="Times New Roman"/>
              </a:rPr>
              <a:t>Efficient</a:t>
            </a:r>
            <a:endParaRPr lang="en-US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EA7F8A75-6202-436A-A826-1619117A8F23}"/>
              </a:ext>
            </a:extLst>
          </p:cNvPr>
          <p:cNvSpPr/>
          <p:nvPr/>
        </p:nvSpPr>
        <p:spPr>
          <a:xfrm>
            <a:off x="6672462" y="3852467"/>
            <a:ext cx="825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000"/>
              </a:spcBef>
              <a:buSzPts val="2400"/>
            </a:pPr>
            <a:r>
              <a:rPr lang="en-US" sz="1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Secure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3F89DDCE-4667-4FB3-BD6A-7F05A678E20E}"/>
              </a:ext>
            </a:extLst>
          </p:cNvPr>
          <p:cNvSpPr/>
          <p:nvPr/>
        </p:nvSpPr>
        <p:spPr>
          <a:xfrm>
            <a:off x="8397907" y="3980472"/>
            <a:ext cx="1476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000"/>
              </a:spcBef>
              <a:buSzPts val="2400"/>
            </a:pPr>
            <a:r>
              <a:rPr lang="en-US" sz="1400" b="1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/>
                <a:cs typeface="Times New Roman"/>
                <a:sym typeface="Times New Roman"/>
              </a:rPr>
              <a:t>User Friendly</a:t>
            </a:r>
            <a:endParaRPr lang="en-US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5873B9B2-2434-4975-B873-3BCFC3E47835}"/>
              </a:ext>
            </a:extLst>
          </p:cNvPr>
          <p:cNvSpPr/>
          <p:nvPr/>
        </p:nvSpPr>
        <p:spPr>
          <a:xfrm>
            <a:off x="10126274" y="3980472"/>
            <a:ext cx="18934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000"/>
              </a:spcBef>
              <a:buSzPts val="2400"/>
            </a:pPr>
            <a:r>
              <a:rPr lang="en-US" sz="1400" b="1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/>
                <a:cs typeface="Times New Roman"/>
                <a:sym typeface="Times New Roman"/>
              </a:rPr>
              <a:t>Easy to Customize</a:t>
            </a:r>
            <a:endParaRPr lang="en-US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3D18D541-F669-41BE-969F-F58125B2310B}"/>
              </a:ext>
            </a:extLst>
          </p:cNvPr>
          <p:cNvSpPr/>
          <p:nvPr/>
        </p:nvSpPr>
        <p:spPr>
          <a:xfrm>
            <a:off x="6391628" y="5401994"/>
            <a:ext cx="17876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000"/>
              </a:spcBef>
              <a:buSzPts val="2400"/>
            </a:pPr>
            <a:r>
              <a:rPr lang="en-US" sz="1400" b="1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/>
                <a:cs typeface="Times New Roman"/>
                <a:sym typeface="Times New Roman"/>
              </a:rPr>
              <a:t>Less Error Prone</a:t>
            </a:r>
            <a:endParaRPr lang="en-US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3EB61B98-01B3-419C-AB6C-85175130DE4D}"/>
              </a:ext>
            </a:extLst>
          </p:cNvPr>
          <p:cNvSpPr/>
          <p:nvPr/>
        </p:nvSpPr>
        <p:spPr>
          <a:xfrm>
            <a:off x="9908298" y="5329173"/>
            <a:ext cx="2190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buSzPts val="2400"/>
            </a:pPr>
            <a:r>
              <a:rPr lang="en-IN" sz="1400" b="1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/>
                <a:cs typeface="Times New Roman"/>
                <a:sym typeface="Times New Roman"/>
              </a:rPr>
              <a:t>Real time statistics          readily available</a:t>
            </a:r>
            <a:endParaRPr lang="en-IN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xmlns="" id="{02D271C0-2C10-4CFE-9899-4FADF024BAE7}"/>
              </a:ext>
            </a:extLst>
          </p:cNvPr>
          <p:cNvSpPr/>
          <p:nvPr/>
        </p:nvSpPr>
        <p:spPr>
          <a:xfrm>
            <a:off x="254100" y="216046"/>
            <a:ext cx="5403850" cy="2538279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9" name="Title 1">
            <a:extLst>
              <a:ext uri="{FF2B5EF4-FFF2-40B4-BE49-F238E27FC236}">
                <a16:creationId xmlns:a16="http://schemas.microsoft.com/office/drawing/2014/main" xmlns="" id="{964BD8A8-1E9B-45E2-9441-A7E86C36936D}"/>
              </a:ext>
            </a:extLst>
          </p:cNvPr>
          <p:cNvSpPr txBox="1">
            <a:spLocks/>
          </p:cNvSpPr>
          <p:nvPr/>
        </p:nvSpPr>
        <p:spPr>
          <a:xfrm>
            <a:off x="942918" y="306187"/>
            <a:ext cx="4293127" cy="22216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Schoolbook" panose="02040604050505020304"/>
                <a:ea typeface="+mj-ea"/>
                <a:cs typeface="+mj-cs"/>
              </a:rPr>
              <a:t>Academic Management System (AMS)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xmlns="" id="{B4FA1980-BB65-4132-9F90-80E111788E90}"/>
              </a:ext>
            </a:extLst>
          </p:cNvPr>
          <p:cNvSpPr/>
          <p:nvPr/>
        </p:nvSpPr>
        <p:spPr>
          <a:xfrm>
            <a:off x="6227538" y="207450"/>
            <a:ext cx="5403850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1" name="Title 11">
            <a:extLst>
              <a:ext uri="{FF2B5EF4-FFF2-40B4-BE49-F238E27FC236}">
                <a16:creationId xmlns:a16="http://schemas.microsoft.com/office/drawing/2014/main" xmlns="" id="{C950BA23-60D2-456B-AF12-6CCD648679E8}"/>
              </a:ext>
            </a:extLst>
          </p:cNvPr>
          <p:cNvSpPr txBox="1">
            <a:spLocks/>
          </p:cNvSpPr>
          <p:nvPr/>
        </p:nvSpPr>
        <p:spPr bwMode="auto">
          <a:xfrm>
            <a:off x="6062783" y="220258"/>
            <a:ext cx="5537200" cy="76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/>
            <a:r>
              <a:rPr lang="en-IN" sz="4500" b="1" i="1" dirty="0">
                <a:latin typeface="Century Schoolbook" panose="02040604050505020304"/>
              </a:rPr>
              <a:t>Benefits</a:t>
            </a:r>
          </a:p>
        </p:txBody>
      </p:sp>
      <p:sp>
        <p:nvSpPr>
          <p:cNvPr id="142" name="Text Placeholder 2">
            <a:extLst>
              <a:ext uri="{FF2B5EF4-FFF2-40B4-BE49-F238E27FC236}">
                <a16:creationId xmlns:a16="http://schemas.microsoft.com/office/drawing/2014/main" xmlns="" id="{E374FD52-AEE5-462F-823A-E601E0F0BE5F}"/>
              </a:ext>
            </a:extLst>
          </p:cNvPr>
          <p:cNvSpPr txBox="1">
            <a:spLocks/>
          </p:cNvSpPr>
          <p:nvPr/>
        </p:nvSpPr>
        <p:spPr>
          <a:xfrm>
            <a:off x="167117" y="3095890"/>
            <a:ext cx="5574411" cy="33157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02336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9536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16736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None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73936" indent="0" algn="r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AMS is a web enabled system for management of all  academic activities of the university. The system caters to the needs of different users: Dean, Registrar, Professor, Head, Guide, Faculty, Teacher, Student, Administrators and Officials for performing their assigned tasks. System has been designed in a modular approach with in-built workflows. 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B332E83F-217B-4258-91FE-917BA5882F72}"/>
              </a:ext>
            </a:extLst>
          </p:cNvPr>
          <p:cNvSpPr/>
          <p:nvPr/>
        </p:nvSpPr>
        <p:spPr>
          <a:xfrm>
            <a:off x="8030475" y="5386838"/>
            <a:ext cx="2190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buSzPts val="2400"/>
            </a:pPr>
            <a:r>
              <a:rPr lang="en-IN" sz="1400" b="1" dirty="0">
                <a:solidFill>
                  <a:schemeClr val="bg1"/>
                </a:solidFill>
                <a:latin typeface="Century Schoolbook" panose="02040604050505020304" pitchFamily="18" charset="0"/>
                <a:ea typeface="Times New Roman"/>
                <a:cs typeface="Times New Roman"/>
                <a:sym typeface="Times New Roman"/>
              </a:rPr>
              <a:t>Facilitates Automation</a:t>
            </a:r>
            <a:endParaRPr lang="en-IN" sz="14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6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E655716-D6C4-44FB-9E1B-04EB8DFB798F}"/>
              </a:ext>
            </a:extLst>
          </p:cNvPr>
          <p:cNvSpPr/>
          <p:nvPr/>
        </p:nvSpPr>
        <p:spPr>
          <a:xfrm>
            <a:off x="6351028" y="2388082"/>
            <a:ext cx="4811486" cy="4347441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59155B-1B4D-406F-A10C-D437F9D38049}"/>
              </a:ext>
            </a:extLst>
          </p:cNvPr>
          <p:cNvSpPr/>
          <p:nvPr/>
        </p:nvSpPr>
        <p:spPr>
          <a:xfrm>
            <a:off x="762000" y="2355439"/>
            <a:ext cx="4811486" cy="4380085"/>
          </a:xfrm>
          <a:prstGeom prst="rect">
            <a:avLst/>
          </a:prstGeom>
          <a:solidFill>
            <a:srgbClr val="FFE6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F3705C4-381D-422C-A1EE-09D85521DE9F}"/>
              </a:ext>
            </a:extLst>
          </p:cNvPr>
          <p:cNvSpPr/>
          <p:nvPr/>
        </p:nvSpPr>
        <p:spPr>
          <a:xfrm>
            <a:off x="0" y="97971"/>
            <a:ext cx="12192000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/>
              <a:t>Academic Management System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32CDC99-45CA-43E5-91A3-2D6048DA960C}"/>
              </a:ext>
            </a:extLst>
          </p:cNvPr>
          <p:cNvSpPr/>
          <p:nvPr/>
        </p:nvSpPr>
        <p:spPr>
          <a:xfrm>
            <a:off x="631371" y="1545771"/>
            <a:ext cx="5159071" cy="576943"/>
          </a:xfrm>
          <a:prstGeom prst="roundRect">
            <a:avLst/>
          </a:prstGeom>
          <a:solidFill>
            <a:srgbClr val="FF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solidFill>
                  <a:schemeClr val="tx1"/>
                </a:solidFill>
              </a:rPr>
              <a:t>MODULES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C688567-007E-453D-8001-EB62BAFE04BB}"/>
              </a:ext>
            </a:extLst>
          </p:cNvPr>
          <p:cNvSpPr/>
          <p:nvPr/>
        </p:nvSpPr>
        <p:spPr>
          <a:xfrm>
            <a:off x="6298445" y="1545771"/>
            <a:ext cx="4864070" cy="57694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tx1"/>
                </a:solidFill>
              </a:rPr>
              <a:t>USERS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xmlns="" id="{3EB8BDAA-FF71-4E80-88ED-0D00EEA823E4}"/>
              </a:ext>
            </a:extLst>
          </p:cNvPr>
          <p:cNvSpPr txBox="1">
            <a:spLocks/>
          </p:cNvSpPr>
          <p:nvPr/>
        </p:nvSpPr>
        <p:spPr>
          <a:xfrm>
            <a:off x="1029486" y="3282974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 dirty="0"/>
              <a:t>Administration Management 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xmlns="" id="{F8B30B90-6DB5-4727-B4AD-7A6D5B098A39}"/>
              </a:ext>
            </a:extLst>
          </p:cNvPr>
          <p:cNvSpPr txBox="1">
            <a:spLocks/>
          </p:cNvSpPr>
          <p:nvPr/>
        </p:nvSpPr>
        <p:spPr>
          <a:xfrm>
            <a:off x="1029486" y="4210509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/>
              <a:t>Student Management</a:t>
            </a:r>
            <a:endParaRPr lang="en-IN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xmlns="" id="{EBD89D03-A92B-4958-B0A3-62A511E8C7FF}"/>
              </a:ext>
            </a:extLst>
          </p:cNvPr>
          <p:cNvSpPr txBox="1">
            <a:spLocks/>
          </p:cNvSpPr>
          <p:nvPr/>
        </p:nvSpPr>
        <p:spPr>
          <a:xfrm>
            <a:off x="1029486" y="2355439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 dirty="0"/>
              <a:t>E-learning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xmlns="" id="{118EB454-ED36-48CB-814B-8DF60B4D1BA2}"/>
              </a:ext>
            </a:extLst>
          </p:cNvPr>
          <p:cNvSpPr txBox="1">
            <a:spLocks/>
          </p:cNvSpPr>
          <p:nvPr/>
        </p:nvSpPr>
        <p:spPr>
          <a:xfrm>
            <a:off x="1029485" y="5138044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 dirty="0"/>
              <a:t>Faculty Management 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xmlns="" id="{218358FA-F40C-41CE-904B-37B63A4791A8}"/>
              </a:ext>
            </a:extLst>
          </p:cNvPr>
          <p:cNvSpPr txBox="1">
            <a:spLocks/>
          </p:cNvSpPr>
          <p:nvPr/>
        </p:nvSpPr>
        <p:spPr>
          <a:xfrm>
            <a:off x="1029484" y="6098237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 dirty="0"/>
              <a:t>Course Management 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xmlns="" id="{C090FFC8-D3E3-4A97-9D13-A8A7EB5C468C}"/>
              </a:ext>
            </a:extLst>
          </p:cNvPr>
          <p:cNvSpPr txBox="1">
            <a:spLocks/>
          </p:cNvSpPr>
          <p:nvPr/>
        </p:nvSpPr>
        <p:spPr>
          <a:xfrm>
            <a:off x="6875114" y="2388083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 dirty="0"/>
              <a:t>Head of Department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xmlns="" id="{CAC89076-3A5C-4792-AC11-223C390AD652}"/>
              </a:ext>
            </a:extLst>
          </p:cNvPr>
          <p:cNvSpPr txBox="1">
            <a:spLocks/>
          </p:cNvSpPr>
          <p:nvPr/>
        </p:nvSpPr>
        <p:spPr>
          <a:xfrm>
            <a:off x="6875113" y="3260632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 dirty="0"/>
              <a:t>Dean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xmlns="" id="{CB43AC5B-3AF1-4CE7-A2D2-C75F54BD5EB3}"/>
              </a:ext>
            </a:extLst>
          </p:cNvPr>
          <p:cNvSpPr txBox="1">
            <a:spLocks/>
          </p:cNvSpPr>
          <p:nvPr/>
        </p:nvSpPr>
        <p:spPr>
          <a:xfrm>
            <a:off x="6875112" y="4110276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 dirty="0"/>
              <a:t>Guide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xmlns="" id="{1C2EDB1D-B70A-42E0-9A60-30824246F423}"/>
              </a:ext>
            </a:extLst>
          </p:cNvPr>
          <p:cNvSpPr txBox="1">
            <a:spLocks/>
          </p:cNvSpPr>
          <p:nvPr/>
        </p:nvSpPr>
        <p:spPr>
          <a:xfrm>
            <a:off x="6875112" y="4880440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 dirty="0"/>
              <a:t>Student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xmlns="" id="{880B3801-5D42-4523-BF6E-1AB07A8ECB53}"/>
              </a:ext>
            </a:extLst>
          </p:cNvPr>
          <p:cNvSpPr txBox="1">
            <a:spLocks/>
          </p:cNvSpPr>
          <p:nvPr/>
        </p:nvSpPr>
        <p:spPr>
          <a:xfrm>
            <a:off x="6875112" y="5749337"/>
            <a:ext cx="4663741" cy="63728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IN" dirty="0"/>
              <a:t>Admin</a:t>
            </a:r>
          </a:p>
        </p:txBody>
      </p:sp>
    </p:spTree>
    <p:extLst>
      <p:ext uri="{BB962C8B-B14F-4D97-AF65-F5344CB8AC3E}">
        <p14:creationId xmlns:p14="http://schemas.microsoft.com/office/powerpoint/2010/main" val="1419120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A85A2E-19F7-4DE2-9E0E-AC65791A5099}"/>
              </a:ext>
            </a:extLst>
          </p:cNvPr>
          <p:cNvSpPr/>
          <p:nvPr/>
        </p:nvSpPr>
        <p:spPr>
          <a:xfrm>
            <a:off x="283029" y="293914"/>
            <a:ext cx="11625942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400" dirty="0"/>
              <a:t>Academic Management System - Features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C8A86BF-328F-4748-9E84-BC6B5D70B248}"/>
              </a:ext>
            </a:extLst>
          </p:cNvPr>
          <p:cNvSpPr/>
          <p:nvPr/>
        </p:nvSpPr>
        <p:spPr>
          <a:xfrm>
            <a:off x="446089" y="1112701"/>
            <a:ext cx="3320368" cy="1201783"/>
          </a:xfrm>
          <a:prstGeom prst="roundRect">
            <a:avLst/>
          </a:prstGeom>
          <a:solidFill>
            <a:srgbClr val="E2F1A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IN" sz="1600" b="1" dirty="0">
                <a:solidFill>
                  <a:schemeClr val="tx1"/>
                </a:solidFill>
                <a:latin typeface="EYInterstate Light" panose="02000506000000020004" pitchFamily="2" charset="0"/>
              </a:rPr>
              <a:t>Students and Faculty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Basis Profile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Couse Registration &amp; Selection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Manage Minors and Supporting Courses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7F04C9E-B70E-41CF-B432-F8E27730D68E}"/>
              </a:ext>
            </a:extLst>
          </p:cNvPr>
          <p:cNvSpPr/>
          <p:nvPr/>
        </p:nvSpPr>
        <p:spPr>
          <a:xfrm>
            <a:off x="446089" y="2497532"/>
            <a:ext cx="3320368" cy="1077927"/>
          </a:xfrm>
          <a:prstGeom prst="roundRect">
            <a:avLst/>
          </a:prstGeom>
          <a:solidFill>
            <a:srgbClr val="D8E46B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IN" sz="1600" b="1" dirty="0">
                <a:solidFill>
                  <a:schemeClr val="tx1"/>
                </a:solidFill>
                <a:latin typeface="EYInterstate Light" panose="02000506000000020004" pitchFamily="2" charset="0"/>
              </a:rPr>
              <a:t>Scheduling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Class Schedule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Examination Scheme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Examination Dates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0A6E01E-6C2B-4AAC-80B4-886742D81D3E}"/>
              </a:ext>
            </a:extLst>
          </p:cNvPr>
          <p:cNvSpPr/>
          <p:nvPr/>
        </p:nvSpPr>
        <p:spPr>
          <a:xfrm>
            <a:off x="446090" y="3876244"/>
            <a:ext cx="3320367" cy="1201783"/>
          </a:xfrm>
          <a:prstGeom prst="roundRect">
            <a:avLst/>
          </a:prstGeom>
          <a:solidFill>
            <a:srgbClr val="C8D74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IN" sz="1600" b="1" dirty="0">
                <a:solidFill>
                  <a:schemeClr val="tx1"/>
                </a:solidFill>
                <a:latin typeface="EYInterstate Light" panose="02000506000000020004" pitchFamily="2" charset="0"/>
              </a:rPr>
              <a:t>Result Declaration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Assign Grades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Course Result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Progress Report Approval by Guide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Progress Report Approval by Professor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6F29D25-1201-4439-9289-47D3C6B544D5}"/>
              </a:ext>
            </a:extLst>
          </p:cNvPr>
          <p:cNvSpPr/>
          <p:nvPr/>
        </p:nvSpPr>
        <p:spPr>
          <a:xfrm>
            <a:off x="446091" y="5251752"/>
            <a:ext cx="3320366" cy="1077927"/>
          </a:xfrm>
          <a:prstGeom prst="roundRect">
            <a:avLst/>
          </a:prstGeom>
          <a:solidFill>
            <a:srgbClr val="BAC6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IN" sz="1600" b="1" dirty="0">
                <a:solidFill>
                  <a:schemeClr val="tx1"/>
                </a:solidFill>
                <a:latin typeface="EYInterstate Light" panose="02000506000000020004" pitchFamily="2" charset="0"/>
              </a:rPr>
              <a:t>Print Feature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Identity Card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Grade Sheets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Transcripts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 dirty="0">
                <a:solidFill>
                  <a:schemeClr val="tx1"/>
                </a:solidFill>
                <a:latin typeface="EYInterstate Light" panose="02000506000000020004" pitchFamily="2" charset="0"/>
              </a:rPr>
              <a:t>Degrees</a:t>
            </a:r>
            <a:endParaRPr lang="en-IN" sz="1050" dirty="0">
              <a:solidFill>
                <a:schemeClr val="tx1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8DB44C8A-F0EA-47F1-A691-7BB54046E7C7}"/>
              </a:ext>
            </a:extLst>
          </p:cNvPr>
          <p:cNvSpPr/>
          <p:nvPr/>
        </p:nvSpPr>
        <p:spPr>
          <a:xfrm>
            <a:off x="4476248" y="1134997"/>
            <a:ext cx="3263494" cy="5194682"/>
          </a:xfrm>
          <a:prstGeom prst="roundRect">
            <a:avLst/>
          </a:prstGeom>
          <a:solidFill>
            <a:srgbClr val="9DB300"/>
          </a:solidFill>
          <a:ln w="9525" cap="flat" cmpd="sng" algn="ctr">
            <a:solidFill>
              <a:srgbClr val="808080">
                <a:lumMod val="75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REPORTS</a:t>
            </a:r>
            <a:r>
              <a:rPr kumimoji="0" lang="en-IN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Discipline wise Fees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Discipline wise Fellowship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Course Registration Report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Faculty Allocation Report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Student Registration Report-Courses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Student Registration Report-Roaster  Form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Non Registered Students Report- Roaster Form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Result Status Report at Course Leader Level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Student Result Reports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Failure Report Course Wise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Failure Report Student Wise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Discipline Wise Reports </a:t>
            </a:r>
            <a:endParaRPr kumimoji="0" lang="en-IN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EYInterstate Light" panose="02000506000000020004" pitchFamily="2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9F354C2-4ADD-4763-90F4-A21C8E6A7269}"/>
              </a:ext>
            </a:extLst>
          </p:cNvPr>
          <p:cNvSpPr/>
          <p:nvPr/>
        </p:nvSpPr>
        <p:spPr>
          <a:xfrm>
            <a:off x="8133847" y="1134997"/>
            <a:ext cx="3263495" cy="5194682"/>
          </a:xfrm>
          <a:prstGeom prst="roundRect">
            <a:avLst/>
          </a:prstGeom>
          <a:solidFill>
            <a:srgbClr val="6D8700"/>
          </a:solidFill>
          <a:ln w="9525" cap="flat" cmpd="sng" algn="ctr">
            <a:solidFill>
              <a:srgbClr val="FFFFFF">
                <a:lumMod val="65000"/>
              </a:srgbClr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WORKFLOWS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YInterstate Light" panose="02000506000000020004" pitchFamily="2" charset="0"/>
              <a:ea typeface="+mn-ea"/>
              <a:cs typeface="+mn-cs"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Student Approval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Faculty Approval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Allocate Faculty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Allocate Guide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Faculty Approval of Students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Guide Approval of Students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Professor Approval of Students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Faculty Approval of Students by Professor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Guide Approval of Students by Professor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Member Approval of Advisory Committee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Guide Approval of PPW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Professor Approval of PPW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Head Approval of PPW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Advisory Committee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Approval of ORW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Guide Approval of ORW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Professor Approval of ORW </a:t>
            </a:r>
            <a:endParaRPr kumimoji="0" lang="en-I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EYInterstate Light" panose="02000506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490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A85A2E-19F7-4DE2-9E0E-AC65791A5099}"/>
              </a:ext>
            </a:extLst>
          </p:cNvPr>
          <p:cNvSpPr/>
          <p:nvPr/>
        </p:nvSpPr>
        <p:spPr>
          <a:xfrm>
            <a:off x="283029" y="293914"/>
            <a:ext cx="11625942" cy="677240"/>
          </a:xfrm>
          <a:prstGeom prst="rect">
            <a:avLst/>
          </a:prstGeom>
          <a:solidFill>
            <a:schemeClr val="tx1">
              <a:lumMod val="90000"/>
              <a:lumOff val="1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4000" dirty="0"/>
              <a:t>Academic Management System – Master Data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E4DC9344-B595-424A-9365-46434690304F}"/>
              </a:ext>
            </a:extLst>
          </p:cNvPr>
          <p:cNvGrpSpPr/>
          <p:nvPr/>
        </p:nvGrpSpPr>
        <p:grpSpPr>
          <a:xfrm>
            <a:off x="4053332" y="2256357"/>
            <a:ext cx="2583109" cy="1617067"/>
            <a:chOff x="2098441" y="1555749"/>
            <a:chExt cx="4947118" cy="424656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9" name="AutoShape 28">
              <a:extLst>
                <a:ext uri="{FF2B5EF4-FFF2-40B4-BE49-F238E27FC236}">
                  <a16:creationId xmlns:a16="http://schemas.microsoft.com/office/drawing/2014/main" xmlns="" id="{EE11904A-AC0B-412B-9786-0054D2AEFF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53559" y="3768843"/>
              <a:ext cx="1692000" cy="1296000"/>
            </a:xfrm>
            <a:prstGeom prst="hexagon">
              <a:avLst>
                <a:gd name="adj" fmla="val 16240"/>
                <a:gd name="vf" fmla="val 115470"/>
              </a:avLst>
            </a:prstGeom>
            <a:grpFill/>
            <a:ln w="12700">
              <a:solidFill>
                <a:srgbClr val="0067B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619514">
                <a:lnSpc>
                  <a:spcPct val="95000"/>
                </a:lnSpc>
                <a:spcAft>
                  <a:spcPts val="542"/>
                </a:spcAft>
                <a:buClr>
                  <a:srgbClr val="000000">
                    <a:lumMod val="85000"/>
                    <a:lumOff val="15000"/>
                  </a:srgbClr>
                </a:buClr>
                <a:defRPr/>
              </a:pPr>
              <a:r>
                <a:rPr lang="en-AU" sz="900" b="1" kern="0" dirty="0">
                  <a:latin typeface="EYInterstate Light" panose="02000506000000020004" pitchFamily="2" charset="0"/>
                  <a:cs typeface="Arial" panose="020B0604020202020204" pitchFamily="34" charset="0"/>
                </a:rPr>
                <a:t>Faculty Details</a:t>
              </a:r>
            </a:p>
          </p:txBody>
        </p:sp>
        <p:sp>
          <p:nvSpPr>
            <p:cNvPr id="60" name="AutoShape 28">
              <a:extLst>
                <a:ext uri="{FF2B5EF4-FFF2-40B4-BE49-F238E27FC236}">
                  <a16:creationId xmlns:a16="http://schemas.microsoft.com/office/drawing/2014/main" xmlns="" id="{F1AA757A-B56F-4110-82FA-E1AD8C578A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17546" y="4506314"/>
              <a:ext cx="1692000" cy="1296000"/>
            </a:xfrm>
            <a:prstGeom prst="hexagon">
              <a:avLst>
                <a:gd name="adj" fmla="val 16240"/>
                <a:gd name="vf" fmla="val 115470"/>
              </a:avLst>
            </a:prstGeom>
            <a:grpFill/>
            <a:ln w="12700">
              <a:solidFill>
                <a:srgbClr val="0067B1"/>
              </a:solidFill>
              <a:miter lim="800000"/>
              <a:headEnd/>
              <a:tailEnd/>
            </a:ln>
            <a:effectLst/>
          </p:spPr>
          <p:txBody>
            <a:bodyPr lIns="24395" tIns="0" rIns="0" bIns="0" anchor="ctr" anchorCtr="0"/>
            <a:lstStyle/>
            <a:p>
              <a:pPr algn="ctr" defTabSz="619514">
                <a:lnSpc>
                  <a:spcPct val="95000"/>
                </a:lnSpc>
                <a:spcAft>
                  <a:spcPts val="542"/>
                </a:spcAft>
                <a:buClr>
                  <a:srgbClr val="000000">
                    <a:lumMod val="85000"/>
                    <a:lumOff val="15000"/>
                  </a:srgbClr>
                </a:buClr>
                <a:defRPr/>
              </a:pPr>
              <a:r>
                <a:rPr lang="en-AU" sz="900" b="1" kern="0" dirty="0">
                  <a:latin typeface="EYInterstate Light" panose="02000506000000020004" pitchFamily="2" charset="0"/>
                  <a:cs typeface="Arial" panose="020B0604020202020204" pitchFamily="34" charset="0"/>
                </a:rPr>
                <a:t>College</a:t>
              </a:r>
            </a:p>
          </p:txBody>
        </p:sp>
        <p:sp>
          <p:nvSpPr>
            <p:cNvPr id="61" name="AutoShape 28">
              <a:extLst>
                <a:ext uri="{FF2B5EF4-FFF2-40B4-BE49-F238E27FC236}">
                  <a16:creationId xmlns:a16="http://schemas.microsoft.com/office/drawing/2014/main" xmlns="" id="{D66CEB58-C022-434A-8C8C-82EC3097D1F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17546" y="1555749"/>
              <a:ext cx="1692000" cy="1296000"/>
            </a:xfrm>
            <a:prstGeom prst="hexagon">
              <a:avLst>
                <a:gd name="adj" fmla="val 16240"/>
                <a:gd name="vf" fmla="val 115470"/>
              </a:avLst>
            </a:prstGeom>
            <a:grpFill/>
            <a:ln w="12700">
              <a:solidFill>
                <a:srgbClr val="0067B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619514">
                <a:lnSpc>
                  <a:spcPct val="95000"/>
                </a:lnSpc>
                <a:spcAft>
                  <a:spcPts val="542"/>
                </a:spcAft>
                <a:buClr>
                  <a:srgbClr val="000000">
                    <a:lumMod val="85000"/>
                    <a:lumOff val="15000"/>
                  </a:srgbClr>
                </a:buClr>
                <a:defRPr/>
              </a:pPr>
              <a:r>
                <a:rPr lang="en-AU" sz="900" b="1" kern="0" dirty="0">
                  <a:latin typeface="EYInterstate Light" panose="02000506000000020004" pitchFamily="2" charset="0"/>
                  <a:cs typeface="Arial" panose="020B0604020202020204" pitchFamily="34" charset="0"/>
                </a:rPr>
                <a:t>Discipline</a:t>
              </a:r>
            </a:p>
          </p:txBody>
        </p:sp>
        <p:sp>
          <p:nvSpPr>
            <p:cNvPr id="62" name="AutoShape 28">
              <a:extLst>
                <a:ext uri="{FF2B5EF4-FFF2-40B4-BE49-F238E27FC236}">
                  <a16:creationId xmlns:a16="http://schemas.microsoft.com/office/drawing/2014/main" xmlns="" id="{3B82013C-0F91-46FB-86DA-EE31B024C9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17546" y="3031032"/>
              <a:ext cx="1692000" cy="1296000"/>
            </a:xfrm>
            <a:prstGeom prst="hexagon">
              <a:avLst>
                <a:gd name="adj" fmla="val 16240"/>
                <a:gd name="vf" fmla="val 115470"/>
              </a:avLst>
            </a:prstGeom>
            <a:grpFill/>
            <a:ln w="12700">
              <a:solidFill>
                <a:srgbClr val="FFE600"/>
              </a:solidFill>
              <a:miter lim="800000"/>
              <a:headEnd/>
              <a:tailEnd/>
            </a:ln>
            <a:effectLst/>
          </p:spPr>
          <p:txBody>
            <a:bodyPr wrap="none" lIns="0" tIns="0" rIns="0" bIns="0" anchor="ctr" anchorCtr="0"/>
            <a:lstStyle/>
            <a:p>
              <a:pPr algn="ctr" defTabSz="619514">
                <a:lnSpc>
                  <a:spcPct val="95000"/>
                </a:lnSpc>
                <a:spcAft>
                  <a:spcPts val="407"/>
                </a:spcAft>
                <a:defRPr/>
              </a:pPr>
              <a:r>
                <a:rPr lang="en-AU" sz="900" b="1" kern="0" dirty="0">
                  <a:latin typeface="EYInterstate Light" panose="02000506000000020004" pitchFamily="2" charset="0"/>
                  <a:cs typeface="Arial" panose="020B0604020202020204" pitchFamily="34" charset="0"/>
                </a:rPr>
                <a:t>AMS </a:t>
              </a:r>
            </a:p>
            <a:p>
              <a:pPr algn="ctr" defTabSz="619514">
                <a:lnSpc>
                  <a:spcPct val="95000"/>
                </a:lnSpc>
                <a:spcAft>
                  <a:spcPts val="407"/>
                </a:spcAft>
                <a:defRPr/>
              </a:pPr>
              <a:r>
                <a:rPr lang="en-AU" sz="900" b="1" kern="0" dirty="0">
                  <a:latin typeface="EYInterstate Light" panose="02000506000000020004" pitchFamily="2" charset="0"/>
                  <a:cs typeface="Arial" panose="020B0604020202020204" pitchFamily="34" charset="0"/>
                </a:rPr>
                <a:t>Requirement</a:t>
              </a:r>
            </a:p>
          </p:txBody>
        </p:sp>
        <p:sp>
          <p:nvSpPr>
            <p:cNvPr id="63" name="AutoShape 28">
              <a:extLst>
                <a:ext uri="{FF2B5EF4-FFF2-40B4-BE49-F238E27FC236}">
                  <a16:creationId xmlns:a16="http://schemas.microsoft.com/office/drawing/2014/main" xmlns="" id="{FFB2C456-7C57-44B8-9D3A-BEE50C80FFE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8441" y="2293560"/>
              <a:ext cx="1692000" cy="1296000"/>
            </a:xfrm>
            <a:prstGeom prst="hexagon">
              <a:avLst>
                <a:gd name="adj" fmla="val 16240"/>
                <a:gd name="vf" fmla="val 115470"/>
              </a:avLst>
            </a:prstGeom>
            <a:grpFill/>
            <a:ln w="12700">
              <a:solidFill>
                <a:srgbClr val="0067B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619514">
                <a:lnSpc>
                  <a:spcPct val="95000"/>
                </a:lnSpc>
                <a:spcAft>
                  <a:spcPts val="542"/>
                </a:spcAft>
                <a:buClr>
                  <a:srgbClr val="000000">
                    <a:lumMod val="85000"/>
                    <a:lumOff val="15000"/>
                  </a:srgbClr>
                </a:buClr>
                <a:defRPr/>
              </a:pPr>
              <a:r>
                <a:rPr lang="en-AU" sz="900" b="1" kern="0" noProof="1">
                  <a:latin typeface="EYInterstate Light" panose="02000506000000020004" pitchFamily="2" charset="0"/>
                  <a:cs typeface="Arial" panose="020B0604020202020204" pitchFamily="34" charset="0"/>
                </a:rPr>
                <a:t>Student Details</a:t>
              </a:r>
            </a:p>
          </p:txBody>
        </p:sp>
        <p:sp>
          <p:nvSpPr>
            <p:cNvPr id="64" name="AutoShape 28">
              <a:extLst>
                <a:ext uri="{FF2B5EF4-FFF2-40B4-BE49-F238E27FC236}">
                  <a16:creationId xmlns:a16="http://schemas.microsoft.com/office/drawing/2014/main" xmlns="" id="{2AF17865-5254-40EB-A09C-F79942D1F0A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53559" y="2293560"/>
              <a:ext cx="1692000" cy="1296000"/>
            </a:xfrm>
            <a:prstGeom prst="hexagon">
              <a:avLst>
                <a:gd name="adj" fmla="val 16240"/>
                <a:gd name="vf" fmla="val 115470"/>
              </a:avLst>
            </a:prstGeom>
            <a:grpFill/>
            <a:ln w="12700">
              <a:solidFill>
                <a:srgbClr val="0067B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619514">
                <a:lnSpc>
                  <a:spcPct val="95000"/>
                </a:lnSpc>
                <a:spcAft>
                  <a:spcPts val="542"/>
                </a:spcAft>
                <a:buClr>
                  <a:srgbClr val="000000">
                    <a:lumMod val="85000"/>
                    <a:lumOff val="15000"/>
                  </a:srgbClr>
                </a:buClr>
                <a:defRPr/>
              </a:pPr>
              <a:r>
                <a:rPr lang="en-AU" sz="900" b="1" kern="0" dirty="0">
                  <a:latin typeface="EYInterstate Light" panose="02000506000000020004" pitchFamily="2" charset="0"/>
                  <a:cs typeface="Arial" panose="020B0604020202020204" pitchFamily="34" charset="0"/>
                </a:rPr>
                <a:t>Course</a:t>
              </a:r>
            </a:p>
          </p:txBody>
        </p:sp>
        <p:sp>
          <p:nvSpPr>
            <p:cNvPr id="65" name="AutoShape 28">
              <a:extLst>
                <a:ext uri="{FF2B5EF4-FFF2-40B4-BE49-F238E27FC236}">
                  <a16:creationId xmlns:a16="http://schemas.microsoft.com/office/drawing/2014/main" xmlns="" id="{5AA48EAA-BE9C-4CF1-90BB-FDA0B578C32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98441" y="3768843"/>
              <a:ext cx="1692000" cy="1296000"/>
            </a:xfrm>
            <a:prstGeom prst="hexagon">
              <a:avLst>
                <a:gd name="adj" fmla="val 16240"/>
                <a:gd name="vf" fmla="val 115470"/>
              </a:avLst>
            </a:prstGeom>
            <a:grpFill/>
            <a:ln w="12700">
              <a:solidFill>
                <a:srgbClr val="0067B1"/>
              </a:solidFill>
              <a:miter lim="800000"/>
              <a:headEnd/>
              <a:tailEnd/>
            </a:ln>
            <a:effectLst/>
          </p:spPr>
          <p:txBody>
            <a:bodyPr lIns="0" tIns="0" rIns="0" bIns="0" anchor="ctr" anchorCtr="0"/>
            <a:lstStyle/>
            <a:p>
              <a:pPr algn="ctr" defTabSz="619514">
                <a:lnSpc>
                  <a:spcPct val="95000"/>
                </a:lnSpc>
                <a:spcAft>
                  <a:spcPts val="542"/>
                </a:spcAft>
                <a:buClr>
                  <a:srgbClr val="000000">
                    <a:lumMod val="85000"/>
                    <a:lumOff val="15000"/>
                  </a:srgbClr>
                </a:buClr>
                <a:defRPr/>
              </a:pPr>
              <a:r>
                <a:rPr lang="en-AU" sz="900" b="1" kern="0" dirty="0">
                  <a:latin typeface="EYInterstate Light" panose="02000506000000020004" pitchFamily="2" charset="0"/>
                  <a:cs typeface="Arial" panose="020B0604020202020204" pitchFamily="34" charset="0"/>
                </a:rPr>
                <a:t>Degree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DD575EED-B561-43EE-AEE2-035236A9EC07}"/>
              </a:ext>
            </a:extLst>
          </p:cNvPr>
          <p:cNvSpPr/>
          <p:nvPr/>
        </p:nvSpPr>
        <p:spPr>
          <a:xfrm>
            <a:off x="4521323" y="4556690"/>
            <a:ext cx="1647128" cy="1531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492F92"/>
            </a:solidFill>
            <a:prstDash val="solid"/>
          </a:ln>
        </p:spPr>
        <p:txBody>
          <a:bodyPr wrap="square">
            <a:spAutoFit/>
          </a:bodyPr>
          <a:lstStyle/>
          <a:p>
            <a:pPr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defRPr/>
            </a:pPr>
            <a:r>
              <a:rPr lang="en-IN" sz="1000" b="1" u="sng" kern="0" dirty="0">
                <a:latin typeface="EYInterstate Light" panose="02000506000000020004" pitchFamily="2" charset="0"/>
                <a:cs typeface="Arial" panose="020B0604020202020204" pitchFamily="34" charset="0"/>
              </a:rPr>
              <a:t>College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10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College Name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10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Acronym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10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Address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10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City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10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State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1000" b="1" kern="0" dirty="0" err="1">
                <a:latin typeface="EYInterstate Light" panose="02000506000000020004" pitchFamily="2" charset="0"/>
                <a:cs typeface="Arial" panose="020B0604020202020204" pitchFamily="34" charset="0"/>
              </a:rPr>
              <a:t>Pincode</a:t>
            </a:r>
            <a:endParaRPr lang="en-IN" sz="1000" b="1" kern="0" dirty="0">
              <a:latin typeface="EYInterstate Light" panose="02000506000000020004" pitchFamily="2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FF8BCAB3-6DF7-4D63-A266-AE3632A398C1}"/>
              </a:ext>
            </a:extLst>
          </p:cNvPr>
          <p:cNvSpPr/>
          <p:nvPr/>
        </p:nvSpPr>
        <p:spPr>
          <a:xfrm>
            <a:off x="1324403" y="5311830"/>
            <a:ext cx="1657188" cy="6258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492F92"/>
            </a:solidFill>
            <a:prstDash val="solid"/>
          </a:ln>
        </p:spPr>
        <p:txBody>
          <a:bodyPr wrap="square">
            <a:spAutoFit/>
          </a:bodyPr>
          <a:lstStyle/>
          <a:p>
            <a:pPr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defRPr/>
            </a:pPr>
            <a:r>
              <a:rPr lang="en-US" sz="1000" b="1" u="sng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Degree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Degree Name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Discipline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A7D44DF-6025-4092-AB03-BEE1B3ADAA2B}"/>
              </a:ext>
            </a:extLst>
          </p:cNvPr>
          <p:cNvSpPr/>
          <p:nvPr/>
        </p:nvSpPr>
        <p:spPr>
          <a:xfrm>
            <a:off x="1190110" y="1146326"/>
            <a:ext cx="2151861" cy="34214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492F92"/>
            </a:solidFill>
            <a:prstDash val="solid"/>
          </a:ln>
        </p:spPr>
        <p:txBody>
          <a:bodyPr wrap="square">
            <a:spAutoFit/>
          </a:bodyPr>
          <a:lstStyle/>
          <a:p>
            <a:pPr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defRPr/>
            </a:pPr>
            <a:r>
              <a:rPr lang="en-IN" sz="1000" b="1" u="sng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Student Details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Roll No./ID No.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Enrollment Date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Title, First Name, Middle Name, Last Name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Father Name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Mother Name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Gender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Category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Date of Birth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Designation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Email, Mobile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Correspondence Address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State, Pincode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Permanent Address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State, Pincode, Country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Discipline	</a:t>
            </a:r>
          </a:p>
          <a:p>
            <a:pPr marL="171450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noProof="1">
                <a:latin typeface="EYInterstate Light" panose="02000506000000020004" pitchFamily="2" charset="0"/>
                <a:cs typeface="Arial" panose="020B0604020202020204" pitchFamily="34" charset="0"/>
              </a:rPr>
              <a:t>Institute/College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AA126EBD-72D2-4673-BA6B-037AF668F1B1}"/>
              </a:ext>
            </a:extLst>
          </p:cNvPr>
          <p:cNvSpPr/>
          <p:nvPr/>
        </p:nvSpPr>
        <p:spPr>
          <a:xfrm>
            <a:off x="4147456" y="1146326"/>
            <a:ext cx="2362200" cy="6258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492F92"/>
            </a:solidFill>
            <a:prstDash val="solid"/>
          </a:ln>
        </p:spPr>
        <p:txBody>
          <a:bodyPr wrap="square">
            <a:spAutoFit/>
          </a:bodyPr>
          <a:lstStyle/>
          <a:p>
            <a:pPr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defRPr/>
            </a:pPr>
            <a:r>
              <a:rPr lang="it-IT" sz="1000" b="1" u="sng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Discipline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Discipline Code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Discipline Name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A7D55FD4-07F5-4575-8CED-27A60038E933}"/>
              </a:ext>
            </a:extLst>
          </p:cNvPr>
          <p:cNvSpPr/>
          <p:nvPr/>
        </p:nvSpPr>
        <p:spPr>
          <a:xfrm>
            <a:off x="8746608" y="1157380"/>
            <a:ext cx="2255250" cy="19543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492F92"/>
            </a:solidFill>
            <a:prstDash val="solid"/>
          </a:ln>
        </p:spPr>
        <p:txBody>
          <a:bodyPr wrap="square">
            <a:spAutoFit/>
          </a:bodyPr>
          <a:lstStyle/>
          <a:p>
            <a:pPr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defRPr/>
            </a:pPr>
            <a:r>
              <a:rPr lang="en-IN" sz="1000" b="1" u="sng" kern="0" dirty="0">
                <a:latin typeface="EYInterstate Light" panose="02000506000000020004" pitchFamily="2" charset="0"/>
                <a:cs typeface="Arial" panose="020B0604020202020204" pitchFamily="34" charset="0"/>
              </a:rPr>
              <a:t>Course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Course Name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Course No.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Discipline Code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Theory Credit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Practical Credit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Offered In Semester I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Offered In Semester II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Course Type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Degree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CB49E44-F171-486C-953C-C4666E13792B}"/>
              </a:ext>
            </a:extLst>
          </p:cNvPr>
          <p:cNvSpPr/>
          <p:nvPr/>
        </p:nvSpPr>
        <p:spPr>
          <a:xfrm>
            <a:off x="8746608" y="3379915"/>
            <a:ext cx="2255282" cy="30418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492F92"/>
            </a:solidFill>
            <a:prstDash val="solid"/>
          </a:ln>
        </p:spPr>
        <p:txBody>
          <a:bodyPr wrap="square">
            <a:spAutoFit/>
          </a:bodyPr>
          <a:lstStyle/>
          <a:p>
            <a:pPr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defRPr/>
            </a:pPr>
            <a:r>
              <a:rPr lang="en-IN" sz="1000" b="1" u="sng" kern="0" dirty="0">
                <a:latin typeface="EYInterstate Light" panose="02000506000000020004" pitchFamily="2" charset="0"/>
                <a:cs typeface="Arial" panose="020B0604020202020204" pitchFamily="34" charset="0"/>
              </a:rPr>
              <a:t>Faculty Details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Title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First Name, Middle Name, Last Name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Father Name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Mother Name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Gender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Category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Date of Birth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Designation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Email, Mobile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Correspondence Address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State, </a:t>
            </a:r>
            <a:r>
              <a:rPr lang="en-IN" sz="900" b="1" kern="0" dirty="0" err="1">
                <a:latin typeface="EYInterstate Light" panose="02000506000000020004" pitchFamily="2" charset="0"/>
                <a:cs typeface="Arial" panose="020B0604020202020204" pitchFamily="34" charset="0"/>
              </a:rPr>
              <a:t>Pincode</a:t>
            </a:r>
            <a:endParaRPr lang="en-IN" sz="900" b="1" kern="0" dirty="0">
              <a:latin typeface="EYInterstate Light" panose="02000506000000020004" pitchFamily="2" charset="0"/>
              <a:cs typeface="Arial" panose="020B0604020202020204" pitchFamily="34" charset="0"/>
            </a:endParaRP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Permanent Address</a:t>
            </a: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State, </a:t>
            </a:r>
            <a:r>
              <a:rPr lang="en-IN" sz="900" b="1" kern="0" dirty="0" err="1">
                <a:latin typeface="EYInterstate Light" panose="02000506000000020004" pitchFamily="2" charset="0"/>
                <a:cs typeface="Arial" panose="020B0604020202020204" pitchFamily="34" charset="0"/>
              </a:rPr>
              <a:t>Pincode</a:t>
            </a:r>
            <a:endParaRPr lang="en-IN" sz="900" b="1" kern="0" dirty="0">
              <a:latin typeface="EYInterstate Light" panose="02000506000000020004" pitchFamily="2" charset="0"/>
              <a:cs typeface="Arial" panose="020B0604020202020204" pitchFamily="34" charset="0"/>
            </a:endParaRPr>
          </a:p>
          <a:p>
            <a:pPr marL="171450" lvl="1" indent="-171450" defTabSz="619514">
              <a:spcBef>
                <a:spcPts val="407"/>
              </a:spcBef>
              <a:buClr>
                <a:prstClr val="black">
                  <a:lumMod val="95000"/>
                  <a:lumOff val="5000"/>
                </a:prst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IN" sz="900" b="1" kern="0" dirty="0">
                <a:latin typeface="EYInterstate Light" panose="02000506000000020004" pitchFamily="2" charset="0"/>
                <a:cs typeface="Arial" panose="020B0604020202020204" pitchFamily="34" charset="0"/>
              </a:rPr>
              <a:t>Discipline, Institute/College</a:t>
            </a:r>
          </a:p>
        </p:txBody>
      </p:sp>
      <p:cxnSp>
        <p:nvCxnSpPr>
          <p:cNvPr id="72" name="Elbow Connector 45">
            <a:extLst>
              <a:ext uri="{FF2B5EF4-FFF2-40B4-BE49-F238E27FC236}">
                <a16:creationId xmlns:a16="http://schemas.microsoft.com/office/drawing/2014/main" xmlns="" id="{FBB19191-7A78-4F73-AFDB-329C6B6902E5}"/>
              </a:ext>
            </a:extLst>
          </p:cNvPr>
          <p:cNvCxnSpPr>
            <a:cxnSpLocks/>
            <a:stCxn id="65" idx="3"/>
            <a:endCxn id="67" idx="3"/>
          </p:cNvCxnSpPr>
          <p:nvPr/>
        </p:nvCxnSpPr>
        <p:spPr>
          <a:xfrm rot="10800000" flipV="1">
            <a:off x="2981592" y="3345844"/>
            <a:ext cx="1071741" cy="2278891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492F92"/>
            </a:solidFill>
            <a:prstDash val="solid"/>
            <a:tailEnd type="none"/>
          </a:ln>
          <a:effectLst/>
        </p:spPr>
      </p:cxnSp>
      <p:cxnSp>
        <p:nvCxnSpPr>
          <p:cNvPr id="73" name="Elbow Connector 46">
            <a:extLst>
              <a:ext uri="{FF2B5EF4-FFF2-40B4-BE49-F238E27FC236}">
                <a16:creationId xmlns:a16="http://schemas.microsoft.com/office/drawing/2014/main" xmlns="" id="{FFC65C4D-978C-4529-A57A-F1E3D19BE93D}"/>
              </a:ext>
            </a:extLst>
          </p:cNvPr>
          <p:cNvCxnSpPr>
            <a:cxnSpLocks/>
            <a:stCxn id="63" idx="3"/>
          </p:cNvCxnSpPr>
          <p:nvPr/>
        </p:nvCxnSpPr>
        <p:spPr>
          <a:xfrm rot="10800000">
            <a:off x="3341972" y="2749866"/>
            <a:ext cx="711361" cy="34200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492F92"/>
            </a:solidFill>
            <a:prstDash val="solid"/>
            <a:tailEnd type="none"/>
          </a:ln>
          <a:effectLst/>
        </p:spPr>
      </p:cxnSp>
      <p:cxnSp>
        <p:nvCxnSpPr>
          <p:cNvPr id="75" name="Elbow Connector 50">
            <a:extLst>
              <a:ext uri="{FF2B5EF4-FFF2-40B4-BE49-F238E27FC236}">
                <a16:creationId xmlns:a16="http://schemas.microsoft.com/office/drawing/2014/main" xmlns="" id="{F91FBEC0-51B8-49DF-AC90-0AA73DA06F8B}"/>
              </a:ext>
            </a:extLst>
          </p:cNvPr>
          <p:cNvCxnSpPr>
            <a:cxnSpLocks/>
            <a:stCxn id="64" idx="0"/>
            <a:endCxn id="70" idx="1"/>
          </p:cNvCxnSpPr>
          <p:nvPr/>
        </p:nvCxnSpPr>
        <p:spPr>
          <a:xfrm flipV="1">
            <a:off x="6636441" y="2134571"/>
            <a:ext cx="2110167" cy="649495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492F92"/>
            </a:solidFill>
            <a:prstDash val="solid"/>
            <a:tailEnd type="none"/>
          </a:ln>
          <a:effectLst/>
        </p:spPr>
      </p:cxnSp>
      <p:cxnSp>
        <p:nvCxnSpPr>
          <p:cNvPr id="76" name="Elbow Connector 52">
            <a:extLst>
              <a:ext uri="{FF2B5EF4-FFF2-40B4-BE49-F238E27FC236}">
                <a16:creationId xmlns:a16="http://schemas.microsoft.com/office/drawing/2014/main" xmlns="" id="{C8FBAD41-8EAB-45E0-9ECE-6868F24DD52F}"/>
              </a:ext>
            </a:extLst>
          </p:cNvPr>
          <p:cNvCxnSpPr>
            <a:cxnSpLocks/>
            <a:endCxn id="66" idx="0"/>
          </p:cNvCxnSpPr>
          <p:nvPr/>
        </p:nvCxnSpPr>
        <p:spPr>
          <a:xfrm rot="5400000">
            <a:off x="5013273" y="4225074"/>
            <a:ext cx="663230" cy="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492F92"/>
            </a:solidFill>
            <a:prstDash val="solid"/>
            <a:tailEnd type="none"/>
          </a:ln>
          <a:effectLst/>
        </p:spPr>
      </p:cxnSp>
      <p:cxnSp>
        <p:nvCxnSpPr>
          <p:cNvPr id="77" name="Elbow Connector 55">
            <a:extLst>
              <a:ext uri="{FF2B5EF4-FFF2-40B4-BE49-F238E27FC236}">
                <a16:creationId xmlns:a16="http://schemas.microsoft.com/office/drawing/2014/main" xmlns="" id="{F45DB4B6-9BA4-4E9E-BEA1-056C403D0CF2}"/>
              </a:ext>
            </a:extLst>
          </p:cNvPr>
          <p:cNvCxnSpPr>
            <a:cxnSpLocks/>
            <a:stCxn id="59" idx="0"/>
            <a:endCxn id="71" idx="1"/>
          </p:cNvCxnSpPr>
          <p:nvPr/>
        </p:nvCxnSpPr>
        <p:spPr>
          <a:xfrm>
            <a:off x="6636441" y="3345845"/>
            <a:ext cx="2110167" cy="1554999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492F92"/>
            </a:solidFill>
            <a:prstDash val="solid"/>
            <a:tailEnd type="none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AEEBC766-83A0-4851-8746-5284D8643F8C}"/>
              </a:ext>
            </a:extLst>
          </p:cNvPr>
          <p:cNvCxnSpPr>
            <a:cxnSpLocks/>
            <a:stCxn id="69" idx="2"/>
          </p:cNvCxnSpPr>
          <p:nvPr/>
        </p:nvCxnSpPr>
        <p:spPr>
          <a:xfrm>
            <a:off x="5328556" y="1772138"/>
            <a:ext cx="0" cy="493509"/>
          </a:xfrm>
          <a:prstGeom prst="line">
            <a:avLst/>
          </a:prstGeom>
          <a:noFill/>
          <a:ln w="19050" cap="flat" cmpd="sng" algn="ctr">
            <a:solidFill>
              <a:srgbClr val="492F92"/>
            </a:solidFill>
            <a:prstDash val="soli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23770686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runge 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Custom 7">
      <a:dk1>
        <a:srgbClr val="19232F"/>
      </a:dk1>
      <a:lt1>
        <a:srgbClr val="FFFFFF"/>
      </a:lt1>
      <a:dk2>
        <a:srgbClr val="FF733B"/>
      </a:dk2>
      <a:lt2>
        <a:srgbClr val="E7E6E6"/>
      </a:lt2>
      <a:accent1>
        <a:srgbClr val="FF733B"/>
      </a:accent1>
      <a:accent2>
        <a:srgbClr val="FEB048"/>
      </a:accent2>
      <a:accent3>
        <a:srgbClr val="19232F"/>
      </a:accent3>
      <a:accent4>
        <a:srgbClr val="36A7F7"/>
      </a:accent4>
      <a:accent5>
        <a:srgbClr val="2CCB70"/>
      </a:accent5>
      <a:accent6>
        <a:srgbClr val="FF2F5F"/>
      </a:accent6>
      <a:hlink>
        <a:srgbClr val="36A7F7"/>
      </a:hlink>
      <a:folHlink>
        <a:srgbClr val="36A7F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imated light slidesTF00654311.potx" id="{29CB8A8A-1EB5-4B9A-8C02-52918C52E4D6}" vid="{742FD3A2-1E2A-4F32-AD9C-3A49E5E68C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tf16401425_win32</Template>
  <TotalTime>4270</TotalTime>
  <Words>1713</Words>
  <Application>Microsoft Office PowerPoint</Application>
  <PresentationFormat>Custom</PresentationFormat>
  <Paragraphs>486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Wisp</vt:lpstr>
      <vt:lpstr>Office Theme</vt:lpstr>
      <vt:lpstr>An Overview &amp; Objectives of NAHEP Component 2A Activity Academic Management System (AMS)</vt:lpstr>
      <vt:lpstr>Schedule</vt:lpstr>
      <vt:lpstr>Agenda – 11 January 2020 </vt:lpstr>
      <vt:lpstr>Activities under NAHEP Component 2A</vt:lpstr>
      <vt:lpstr>Activities under NAHEP Component 2A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Academics Management System</dc:title>
  <dc:creator>MIS LAB</dc:creator>
  <dc:description>vibhor</dc:description>
  <cp:lastModifiedBy>dell</cp:lastModifiedBy>
  <cp:revision>558</cp:revision>
  <dcterms:created xsi:type="dcterms:W3CDTF">2019-05-10T09:57:48Z</dcterms:created>
  <dcterms:modified xsi:type="dcterms:W3CDTF">2021-01-09T10:30:32Z</dcterms:modified>
</cp:coreProperties>
</file>